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4"/>
  </p:notesMasterIdLst>
  <p:sldIdLst>
    <p:sldId id="256" r:id="rId5"/>
    <p:sldId id="257" r:id="rId6"/>
    <p:sldId id="263" r:id="rId7"/>
    <p:sldId id="266" r:id="rId8"/>
    <p:sldId id="262" r:id="rId9"/>
    <p:sldId id="270" r:id="rId10"/>
    <p:sldId id="272" r:id="rId11"/>
    <p:sldId id="295" r:id="rId12"/>
    <p:sldId id="261" r:id="rId13"/>
    <p:sldId id="269" r:id="rId14"/>
    <p:sldId id="268" r:id="rId15"/>
    <p:sldId id="297" r:id="rId16"/>
    <p:sldId id="298" r:id="rId17"/>
    <p:sldId id="267" r:id="rId18"/>
    <p:sldId id="259" r:id="rId19"/>
    <p:sldId id="296" r:id="rId20"/>
    <p:sldId id="258" r:id="rId21"/>
    <p:sldId id="294" r:id="rId22"/>
    <p:sldId id="299" r:id="rId23"/>
    <p:sldId id="300" r:id="rId24"/>
    <p:sldId id="304" r:id="rId25"/>
    <p:sldId id="301" r:id="rId26"/>
    <p:sldId id="302" r:id="rId27"/>
    <p:sldId id="303" r:id="rId28"/>
    <p:sldId id="260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71" r:id="rId37"/>
    <p:sldId id="283" r:id="rId38"/>
    <p:sldId id="284" r:id="rId39"/>
    <p:sldId id="286" r:id="rId40"/>
    <p:sldId id="287" r:id="rId41"/>
    <p:sldId id="288" r:id="rId42"/>
    <p:sldId id="265" r:id="rId43"/>
    <p:sldId id="305" r:id="rId44"/>
    <p:sldId id="306" r:id="rId45"/>
    <p:sldId id="307" r:id="rId46"/>
    <p:sldId id="308" r:id="rId47"/>
    <p:sldId id="289" r:id="rId48"/>
    <p:sldId id="290" r:id="rId49"/>
    <p:sldId id="291" r:id="rId50"/>
    <p:sldId id="293" r:id="rId51"/>
    <p:sldId id="292" r:id="rId52"/>
    <p:sldId id="264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5" d="100"/>
          <a:sy n="75" d="100"/>
        </p:scale>
        <p:origin x="1278" y="7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390F4-CE3B-4E9B-B34F-3FC9DC5C7C23}" type="datetimeFigureOut">
              <a:rPr lang="en-US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31CCE-F05B-44D1-AAA9-18BADDE42AB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94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9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10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63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0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01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41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81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5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9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27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40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54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83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06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40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11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65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92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7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6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46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49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7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6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76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55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311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8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675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2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39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45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467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86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58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99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740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05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464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989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5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73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1CCE-F05B-44D1-AAA9-18BADDE42AB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35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59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74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97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14. 11. 2014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1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14. 11. 2014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33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14. 11. 2014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33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14. 11. 2014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74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14. 11. 2014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57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14. 11. 2014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72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14. 11. 2014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60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o.gl/" TargetMode="Externa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o.gl/na8ZeU" TargetMode="External"/><Relationship Id="rId4" Type="http://schemas.openxmlformats.org/officeDocument/2006/relationships/hyperlink" Target="mailto:testdotyk@gmail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odle.com/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ffice.microsoft.com/cs-cz/academic/" TargetMode="Externa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gin.microsoftonline.com/" TargetMode="Externa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ropbox.com/" TargetMode="External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hyperlink" Target="http://www.dropbox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hyperlink" Target="http://www.dropbox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hyperlink" Target="http://www.dropbox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rive.google.com/" TargetMode="External"/><Relationship Id="rId4" Type="http://schemas.openxmlformats.org/officeDocument/2006/relationships/image" Target="../media/image4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edrive.live.com/" TargetMode="External"/><Relationship Id="rId4" Type="http://schemas.openxmlformats.org/officeDocument/2006/relationships/image" Target="../media/image4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counts.google.com/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accounts.googl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Dotyková zařízení ve </a:t>
            </a:r>
            <a:r>
              <a:rPr lang="cs-CZ" b="1" dirty="0" smtClean="0">
                <a:solidFill>
                  <a:schemeClr val="bg1"/>
                </a:solidFill>
              </a:rPr>
              <a:t>výuce</a:t>
            </a:r>
            <a:r>
              <a:rPr lang="cs-CZ" dirty="0" smtClean="0">
                <a:solidFill>
                  <a:schemeClr val="bg1"/>
                </a:solidFill>
              </a:rPr>
              <a:t>​</a:t>
            </a: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Aktivita </a:t>
            </a:r>
            <a:r>
              <a:rPr lang="cs-CZ" dirty="0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Ing</a:t>
            </a:r>
            <a:r>
              <a:rPr lang="en-US" dirty="0" smtClean="0">
                <a:solidFill>
                  <a:schemeClr val="bg1"/>
                </a:solidFill>
              </a:rPr>
              <a:t>. Libor M</a:t>
            </a:r>
            <a:r>
              <a:rPr lang="cs-CZ" dirty="0" err="1" smtClean="0">
                <a:solidFill>
                  <a:schemeClr val="bg1"/>
                </a:solidFill>
              </a:rPr>
              <a:t>ěsíček</a:t>
            </a:r>
            <a:r>
              <a:rPr lang="cs-CZ" dirty="0" smtClean="0">
                <a:solidFill>
                  <a:schemeClr val="bg1"/>
                </a:solidFill>
              </a:rPr>
              <a:t>, Ph.D.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Vytvoření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dokumentu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6" name="Content Placeholder 5" descr="zaloz_ggl4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699" t="10705" r="138" b="803"/>
          <a:stretch/>
        </p:blipFill>
        <p:spPr>
          <a:xfrm>
            <a:off x="1" y="1297171"/>
            <a:ext cx="9144000" cy="4043344"/>
          </a:xfrm>
        </p:spPr>
      </p:pic>
      <p:sp>
        <p:nvSpPr>
          <p:cNvPr id="3" name="Obdélník 2"/>
          <p:cNvSpPr/>
          <p:nvPr/>
        </p:nvSpPr>
        <p:spPr>
          <a:xfrm>
            <a:off x="5895974" y="3552825"/>
            <a:ext cx="3090863" cy="1166853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8562975" y="4822701"/>
            <a:ext cx="400050" cy="400050"/>
          </a:xfrm>
          <a:prstGeom prst="ellipse">
            <a:avLst/>
          </a:prstGeom>
          <a:noFill/>
          <a:ln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6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Vytvoření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dokumentu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4" name="Content Placeholder 3" descr="vytvordoc_ggl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54728" b="15073"/>
          <a:stretch/>
        </p:blipFill>
        <p:spPr>
          <a:xfrm>
            <a:off x="1396851" y="1240576"/>
            <a:ext cx="5982144" cy="5381876"/>
          </a:xfrm>
        </p:spPr>
      </p:pic>
    </p:spTree>
    <p:extLst>
      <p:ext uri="{BB962C8B-B14F-4D97-AF65-F5344CB8AC3E}">
        <p14:creationId xmlns:p14="http://schemas.microsoft.com/office/powerpoint/2010/main" val="5409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Vytvoření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dokumentu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8" y="1009420"/>
            <a:ext cx="7947192" cy="5609783"/>
          </a:xfrm>
        </p:spPr>
      </p:pic>
      <p:sp>
        <p:nvSpPr>
          <p:cNvPr id="3" name="TextovéPole 2"/>
          <p:cNvSpPr txBox="1"/>
          <p:nvPr/>
        </p:nvSpPr>
        <p:spPr>
          <a:xfrm>
            <a:off x="5018809" y="1330036"/>
            <a:ext cx="332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		</a:t>
            </a:r>
            <a:r>
              <a:rPr lang="cs-CZ" dirty="0" smtClean="0">
                <a:solidFill>
                  <a:srgbClr val="FF0000"/>
                </a:solidFill>
              </a:rPr>
              <a:t>Google </a:t>
            </a:r>
            <a:r>
              <a:rPr lang="cs-CZ" dirty="0" err="1" smtClean="0">
                <a:solidFill>
                  <a:srgbClr val="FF0000"/>
                </a:solidFill>
              </a:rPr>
              <a:t>forms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Vytvoření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dokumentu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t="362" r="52570" b="22761"/>
          <a:stretch/>
        </p:blipFill>
        <p:spPr>
          <a:xfrm>
            <a:off x="967563" y="1722474"/>
            <a:ext cx="7187610" cy="4903171"/>
          </a:xfrm>
        </p:spPr>
      </p:pic>
      <p:sp>
        <p:nvSpPr>
          <p:cNvPr id="3" name="TextovéPole 2"/>
          <p:cNvSpPr txBox="1"/>
          <p:nvPr/>
        </p:nvSpPr>
        <p:spPr>
          <a:xfrm>
            <a:off x="5018809" y="1330036"/>
            <a:ext cx="332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		</a:t>
            </a:r>
            <a:r>
              <a:rPr lang="cs-CZ" dirty="0" smtClean="0">
                <a:solidFill>
                  <a:srgbClr val="FF0000"/>
                </a:solidFill>
              </a:rPr>
              <a:t>Google </a:t>
            </a:r>
            <a:r>
              <a:rPr lang="cs-CZ" dirty="0" err="1" smtClean="0">
                <a:solidFill>
                  <a:srgbClr val="FF0000"/>
                </a:solidFill>
              </a:rPr>
              <a:t>forms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Sdílení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dokumentů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4" name="Content Placeholder 3" descr="sdileni_ggl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9473" b="39683"/>
          <a:stretch/>
        </p:blipFill>
        <p:spPr>
          <a:xfrm>
            <a:off x="0" y="1897090"/>
            <a:ext cx="9144000" cy="3047859"/>
          </a:xfrm>
        </p:spPr>
      </p:pic>
    </p:spTree>
    <p:extLst>
      <p:ext uri="{BB962C8B-B14F-4D97-AF65-F5344CB8AC3E}">
        <p14:creationId xmlns:p14="http://schemas.microsoft.com/office/powerpoint/2010/main" val="23328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Sdílení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dokumentů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6" name="Content Placeholder 5" descr="sdileni_ggl_2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8714" t="8344" r="27421" b="-1734"/>
          <a:stretch/>
        </p:blipFill>
        <p:spPr>
          <a:xfrm>
            <a:off x="1512206" y="1024932"/>
            <a:ext cx="6082444" cy="5666154"/>
          </a:xfrm>
        </p:spPr>
      </p:pic>
    </p:spTree>
    <p:extLst>
      <p:ext uri="{BB962C8B-B14F-4D97-AF65-F5344CB8AC3E}">
        <p14:creationId xmlns:p14="http://schemas.microsoft.com/office/powerpoint/2010/main" val="32508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Zkrácení odkazů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1969" r="2222" b="11504"/>
          <a:stretch/>
        </p:blipFill>
        <p:spPr>
          <a:xfrm>
            <a:off x="0" y="1325553"/>
            <a:ext cx="9144000" cy="462507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33338" y="925262"/>
            <a:ext cx="914241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cs-CZ" dirty="0" smtClean="0">
                <a:latin typeface="Calibri" charset="0"/>
                <a:hlinkClick r:id="rId5"/>
              </a:rPr>
              <a:t>http://goo.gl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2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Přístup ke sdílenému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dokumentu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4" name="Content Placeholder 3" descr="sdileni_ggl_3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1064" b="26300"/>
          <a:stretch/>
        </p:blipFill>
        <p:spPr>
          <a:xfrm>
            <a:off x="0" y="1661224"/>
            <a:ext cx="9144000" cy="3310022"/>
          </a:xfrm>
        </p:spPr>
      </p:pic>
    </p:spTree>
    <p:extLst>
      <p:ext uri="{BB962C8B-B14F-4D97-AF65-F5344CB8AC3E}">
        <p14:creationId xmlns:p14="http://schemas.microsoft.com/office/powerpoint/2010/main" val="11350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Příklad sdíleného dokumentu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docs.google.com</a:t>
            </a:r>
            <a:endParaRPr lang="cs-CZ" dirty="0" smtClean="0"/>
          </a:p>
          <a:p>
            <a:r>
              <a:rPr lang="cs-CZ" dirty="0" err="1" smtClean="0"/>
              <a:t>Account</a:t>
            </a:r>
            <a:r>
              <a:rPr lang="cs-CZ" dirty="0" smtClean="0"/>
              <a:t>: </a:t>
            </a:r>
            <a:r>
              <a:rPr lang="cs-CZ" dirty="0" smtClean="0">
                <a:hlinkClick r:id="rId4"/>
              </a:rPr>
              <a:t>testdotyk@gmail.com</a:t>
            </a:r>
            <a:endParaRPr lang="cs-CZ" dirty="0" smtClean="0"/>
          </a:p>
          <a:p>
            <a:r>
              <a:rPr lang="cs-CZ" dirty="0" smtClean="0"/>
              <a:t>Heslo: </a:t>
            </a:r>
            <a:r>
              <a:rPr lang="cs-CZ" dirty="0" err="1" smtClean="0"/>
              <a:t>dotyktest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>
                <a:hlinkClick r:id="rId5"/>
              </a:rPr>
              <a:t>http://goo.gl/na8ZeU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5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solidFill>
                  <a:srgbClr val="FFFFFF"/>
                </a:solidFill>
                <a:latin typeface="Calibri Light" charset="0"/>
              </a:rPr>
              <a:t>Doodle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" b="2489"/>
          <a:stretch/>
        </p:blipFill>
        <p:spPr>
          <a:xfrm>
            <a:off x="-1" y="1469857"/>
            <a:ext cx="9071263" cy="4005036"/>
          </a:xfrm>
        </p:spPr>
      </p:pic>
      <p:sp>
        <p:nvSpPr>
          <p:cNvPr id="3" name="TextovéPole 2"/>
          <p:cNvSpPr txBox="1"/>
          <p:nvPr/>
        </p:nvSpPr>
        <p:spPr>
          <a:xfrm>
            <a:off x="6535882" y="997414"/>
            <a:ext cx="253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hlinkClick r:id="rId5"/>
              </a:rPr>
              <a:t>http://www.doodle.com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6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Obsah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endParaRPr lang="cs-CZ" sz="2800" dirty="0">
              <a:solidFill>
                <a:srgbClr val="FFFFFF"/>
              </a:solidFill>
              <a:latin typeface="Calibri Light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Calibri" charset="0"/>
              </a:rPr>
              <a:t>Objasnění základních pojmů spojených s probíraným tématem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Calibri" charset="0"/>
              </a:rPr>
              <a:t>Možnosti služeb Google </a:t>
            </a:r>
            <a:r>
              <a:rPr lang="cs-CZ" dirty="0" err="1">
                <a:latin typeface="Calibri" charset="0"/>
              </a:rPr>
              <a:t>Docs</a:t>
            </a:r>
            <a:r>
              <a:rPr lang="cs-CZ" dirty="0">
                <a:latin typeface="Calibri" charset="0"/>
              </a:rPr>
              <a:t> a Office 365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Calibri" charset="0"/>
              </a:rPr>
              <a:t>Automatické zálohování a sdílení dokumentů pomocí Google Drive, Drop Box nebo </a:t>
            </a:r>
            <a:r>
              <a:rPr lang="cs-CZ" dirty="0" err="1">
                <a:latin typeface="Calibri" charset="0"/>
              </a:rPr>
              <a:t>One</a:t>
            </a:r>
            <a:r>
              <a:rPr lang="cs-CZ" dirty="0">
                <a:latin typeface="Calibri" charset="0"/>
              </a:rPr>
              <a:t> Drive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Calibri" charset="0"/>
              </a:rPr>
              <a:t>Problematika bezpečnosti a ochrany dat ve sdílených uložištích</a:t>
            </a:r>
          </a:p>
        </p:txBody>
      </p:sp>
    </p:spTree>
    <p:extLst>
      <p:ext uri="{BB962C8B-B14F-4D97-AF65-F5344CB8AC3E}">
        <p14:creationId xmlns:p14="http://schemas.microsoft.com/office/powerpoint/2010/main" val="19845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solidFill>
                  <a:srgbClr val="FFFFFF"/>
                </a:solidFill>
                <a:latin typeface="Calibri Light" charset="0"/>
              </a:rPr>
              <a:t>Doodle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66" y="911621"/>
            <a:ext cx="5231767" cy="5717779"/>
          </a:xfrm>
        </p:spPr>
      </p:pic>
    </p:spTree>
    <p:extLst>
      <p:ext uri="{BB962C8B-B14F-4D97-AF65-F5344CB8AC3E}">
        <p14:creationId xmlns:p14="http://schemas.microsoft.com/office/powerpoint/2010/main" val="35912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solidFill>
                  <a:srgbClr val="FFFFFF"/>
                </a:solidFill>
                <a:latin typeface="Calibri Light" charset="0"/>
              </a:rPr>
              <a:t>Doodle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t="19602" r="18474" b="5276"/>
          <a:stretch/>
        </p:blipFill>
        <p:spPr bwMode="auto">
          <a:xfrm>
            <a:off x="1412668" y="983203"/>
            <a:ext cx="6029532" cy="565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solidFill>
                  <a:srgbClr val="FFFFFF"/>
                </a:solidFill>
                <a:latin typeface="Calibri Light" charset="0"/>
              </a:rPr>
              <a:t>Doodle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84" y="910972"/>
            <a:ext cx="5728884" cy="5718428"/>
          </a:xfrm>
        </p:spPr>
      </p:pic>
    </p:spTree>
    <p:extLst>
      <p:ext uri="{BB962C8B-B14F-4D97-AF65-F5344CB8AC3E}">
        <p14:creationId xmlns:p14="http://schemas.microsoft.com/office/powerpoint/2010/main" val="16072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solidFill>
                  <a:srgbClr val="FFFFFF"/>
                </a:solidFill>
                <a:latin typeface="Calibri Light" charset="0"/>
              </a:rPr>
              <a:t>Doodle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79" y="913353"/>
            <a:ext cx="6203727" cy="5716047"/>
          </a:xfrm>
        </p:spPr>
      </p:pic>
    </p:spTree>
    <p:extLst>
      <p:ext uri="{BB962C8B-B14F-4D97-AF65-F5344CB8AC3E}">
        <p14:creationId xmlns:p14="http://schemas.microsoft.com/office/powerpoint/2010/main" val="19593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solidFill>
                  <a:srgbClr val="FFFFFF"/>
                </a:solidFill>
                <a:latin typeface="Calibri Light" charset="0"/>
              </a:rPr>
              <a:t>Doodle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25" y="913353"/>
            <a:ext cx="4287035" cy="5716047"/>
          </a:xfrm>
        </p:spPr>
      </p:pic>
    </p:spTree>
    <p:extLst>
      <p:ext uri="{BB962C8B-B14F-4D97-AF65-F5344CB8AC3E}">
        <p14:creationId xmlns:p14="http://schemas.microsoft.com/office/powerpoint/2010/main" val="5629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Založení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účtu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Microsoft Office 365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972354"/>
            <a:ext cx="6088980" cy="5660266"/>
          </a:xfrm>
        </p:spPr>
      </p:pic>
      <p:sp>
        <p:nvSpPr>
          <p:cNvPr id="4" name="Obdélník 3"/>
          <p:cNvSpPr/>
          <p:nvPr/>
        </p:nvSpPr>
        <p:spPr>
          <a:xfrm>
            <a:off x="3531394" y="3357563"/>
            <a:ext cx="638175" cy="214312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62475" y="1171575"/>
            <a:ext cx="3071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hlinkClick r:id="rId5"/>
              </a:rPr>
              <a:t>http://office.microsoft.com/cs-cz/academic/</a:t>
            </a:r>
            <a:endParaRPr 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37972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Založení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účtu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Microsoft Office 365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538"/>
            <a:ext cx="9143825" cy="4752662"/>
          </a:xfrm>
        </p:spPr>
      </p:pic>
      <p:sp>
        <p:nvSpPr>
          <p:cNvPr id="4" name="Obdélník 3"/>
          <p:cNvSpPr/>
          <p:nvPr/>
        </p:nvSpPr>
        <p:spPr>
          <a:xfrm>
            <a:off x="4898102" y="5143499"/>
            <a:ext cx="771654" cy="150019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4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Založení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účtu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Microsoft Office 365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8" b="52387"/>
          <a:stretch/>
        </p:blipFill>
        <p:spPr>
          <a:xfrm>
            <a:off x="0" y="2036877"/>
            <a:ext cx="9142916" cy="3250971"/>
          </a:xfrm>
        </p:spPr>
      </p:pic>
      <p:sp>
        <p:nvSpPr>
          <p:cNvPr id="4" name="Obdélník 3"/>
          <p:cNvSpPr/>
          <p:nvPr/>
        </p:nvSpPr>
        <p:spPr>
          <a:xfrm>
            <a:off x="1921670" y="4862845"/>
            <a:ext cx="957261" cy="213979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2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Založení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účtu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Microsoft Office 365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65" b="51194"/>
          <a:stretch/>
        </p:blipFill>
        <p:spPr>
          <a:xfrm>
            <a:off x="930635" y="2044523"/>
            <a:ext cx="7070365" cy="4392323"/>
          </a:xfrm>
        </p:spPr>
      </p:pic>
      <p:sp>
        <p:nvSpPr>
          <p:cNvPr id="4" name="Obdélník 3"/>
          <p:cNvSpPr/>
          <p:nvPr/>
        </p:nvSpPr>
        <p:spPr>
          <a:xfrm>
            <a:off x="3441700" y="4030662"/>
            <a:ext cx="3240088" cy="262732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460750" y="5751511"/>
            <a:ext cx="1242219" cy="268289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870450" y="5751511"/>
            <a:ext cx="1511300" cy="268288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9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Založení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účtu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Microsoft Office 365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023"/>
            <a:ext cx="8950518" cy="4652187"/>
          </a:xfrm>
        </p:spPr>
      </p:pic>
      <p:sp>
        <p:nvSpPr>
          <p:cNvPr id="4" name="Obdélník 3"/>
          <p:cNvSpPr/>
          <p:nvPr/>
        </p:nvSpPr>
        <p:spPr>
          <a:xfrm>
            <a:off x="4971098" y="5538628"/>
            <a:ext cx="967740" cy="150177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Definice základních pojmů kurzu</a:t>
            </a: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cs-CZ" sz="20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1. Objasnění základních pojmů spojených s probíraným tématem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latin typeface="Calibri" charset="0"/>
              </a:rPr>
              <a:t>Cloud</a:t>
            </a:r>
            <a:endParaRPr lang="cs-CZ" dirty="0">
              <a:latin typeface="Calibri" charset="0"/>
            </a:endParaRPr>
          </a:p>
          <a:p>
            <a:pPr lvl="1"/>
            <a:r>
              <a:rPr lang="cs-CZ" dirty="0">
                <a:latin typeface="Calibri" charset="0"/>
              </a:rPr>
              <a:t>Poskytování a centralizace datových uložišť, sdílení datových procesů a online přístup k počítačové službě.</a:t>
            </a:r>
          </a:p>
          <a:p>
            <a:r>
              <a:rPr lang="cs-CZ" dirty="0">
                <a:latin typeface="Calibri" charset="0"/>
              </a:rPr>
              <a:t>IT/ICT</a:t>
            </a:r>
          </a:p>
          <a:p>
            <a:pPr lvl="1"/>
            <a:r>
              <a:rPr lang="cs-CZ" dirty="0">
                <a:latin typeface="Calibri" charset="0"/>
              </a:rPr>
              <a:t>Odvětví zabývající se funkčností počítačů a zároveň jde o souhrnné označení pro tyto technologie.</a:t>
            </a:r>
          </a:p>
          <a:p>
            <a:pPr lvl="1"/>
            <a:r>
              <a:rPr lang="cs-CZ" dirty="0">
                <a:latin typeface="Calibri" charset="0"/>
              </a:rPr>
              <a:t>Zahrnuje veškeré technologie používané pro komunikaci a práci s informacemi</a:t>
            </a:r>
          </a:p>
          <a:p>
            <a:r>
              <a:rPr lang="cs-CZ" dirty="0">
                <a:latin typeface="Calibri" charset="0"/>
              </a:rPr>
              <a:t>Server</a:t>
            </a:r>
          </a:p>
          <a:p>
            <a:pPr lvl="1"/>
            <a:r>
              <a:rPr lang="cs-CZ" dirty="0">
                <a:latin typeface="Calibri" charset="0"/>
              </a:rPr>
              <a:t>Počítač poskytující ostatním určité služby, nebo program, který tyto služby realizuje</a:t>
            </a:r>
          </a:p>
        </p:txBody>
      </p:sp>
    </p:spTree>
    <p:extLst>
      <p:ext uri="{BB962C8B-B14F-4D97-AF65-F5344CB8AC3E}">
        <p14:creationId xmlns:p14="http://schemas.microsoft.com/office/powerpoint/2010/main" val="34847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Založení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účtu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Microsoft Office 365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0" t="40997" r="32350" b="21355"/>
          <a:stretch/>
        </p:blipFill>
        <p:spPr>
          <a:xfrm>
            <a:off x="1454150" y="1562100"/>
            <a:ext cx="6724650" cy="4631774"/>
          </a:xfrm>
        </p:spPr>
      </p:pic>
      <p:sp>
        <p:nvSpPr>
          <p:cNvPr id="4" name="Obdélník 3"/>
          <p:cNvSpPr/>
          <p:nvPr/>
        </p:nvSpPr>
        <p:spPr>
          <a:xfrm>
            <a:off x="4309268" y="4995068"/>
            <a:ext cx="1384301" cy="372269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2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Založení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účtu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Microsoft Office 365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951"/>
            <a:ext cx="9144000" cy="4151957"/>
          </a:xfrm>
        </p:spPr>
      </p:pic>
    </p:spTree>
    <p:extLst>
      <p:ext uri="{BB962C8B-B14F-4D97-AF65-F5344CB8AC3E}">
        <p14:creationId xmlns:p14="http://schemas.microsoft.com/office/powerpoint/2010/main" val="41456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Založení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účtu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Microsoft Office 365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7"/>
          <a:stretch/>
        </p:blipFill>
        <p:spPr>
          <a:xfrm>
            <a:off x="1364" y="1670020"/>
            <a:ext cx="9142636" cy="3880176"/>
          </a:xfrm>
        </p:spPr>
      </p:pic>
    </p:spTree>
    <p:extLst>
      <p:ext uri="{BB962C8B-B14F-4D97-AF65-F5344CB8AC3E}">
        <p14:creationId xmlns:p14="http://schemas.microsoft.com/office/powerpoint/2010/main" val="5698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Přihlášení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Microsoft Office 365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5" name="Zástupný symbol pro obsah 4" descr="login_36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444382"/>
            <a:ext cx="9125938" cy="4350362"/>
          </a:xfrm>
        </p:spPr>
      </p:pic>
      <p:sp>
        <p:nvSpPr>
          <p:cNvPr id="6" name="TextovéPole 5"/>
          <p:cNvSpPr txBox="1"/>
          <p:nvPr/>
        </p:nvSpPr>
        <p:spPr>
          <a:xfrm>
            <a:off x="0" y="894303"/>
            <a:ext cx="914241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cs-CZ" dirty="0">
                <a:latin typeface="Calibri" charset="0"/>
                <a:hlinkClick r:id="rId5"/>
              </a:rPr>
              <a:t>https://login.microsoftonline.com/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5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Vytvoření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dokumentu - Microsoft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Office 365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7"/>
          <a:stretch/>
        </p:blipFill>
        <p:spPr>
          <a:xfrm>
            <a:off x="0" y="1646864"/>
            <a:ext cx="9126739" cy="3701313"/>
          </a:xfrm>
        </p:spPr>
      </p:pic>
    </p:spTree>
    <p:extLst>
      <p:ext uri="{BB962C8B-B14F-4D97-AF65-F5344CB8AC3E}">
        <p14:creationId xmlns:p14="http://schemas.microsoft.com/office/powerpoint/2010/main" val="24844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Vytvoření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dokumentu - Microsoft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Office 365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2"/>
          <a:stretch/>
        </p:blipFill>
        <p:spPr>
          <a:xfrm>
            <a:off x="0" y="1657701"/>
            <a:ext cx="9146918" cy="3820191"/>
          </a:xfrm>
        </p:spPr>
      </p:pic>
      <p:sp>
        <p:nvSpPr>
          <p:cNvPr id="3" name="Obdélník 2"/>
          <p:cNvSpPr/>
          <p:nvPr/>
        </p:nvSpPr>
        <p:spPr>
          <a:xfrm>
            <a:off x="1424818" y="3279425"/>
            <a:ext cx="620675" cy="235300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54275" y="2266950"/>
            <a:ext cx="1939094" cy="2702719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7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Sdílení dokumentů - 365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725"/>
            <a:ext cx="9144000" cy="4612460"/>
          </a:xfrm>
        </p:spPr>
      </p:pic>
      <p:sp>
        <p:nvSpPr>
          <p:cNvPr id="3" name="Obdélník 2"/>
          <p:cNvSpPr/>
          <p:nvPr/>
        </p:nvSpPr>
        <p:spPr>
          <a:xfrm>
            <a:off x="8253413" y="1387725"/>
            <a:ext cx="500062" cy="264862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4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Sdílení dokumentů - 365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25260" r="22507" b="11971"/>
          <a:stretch/>
        </p:blipFill>
        <p:spPr>
          <a:xfrm>
            <a:off x="1473199" y="1676400"/>
            <a:ext cx="6675073" cy="4318000"/>
          </a:xfrm>
        </p:spPr>
      </p:pic>
      <p:sp>
        <p:nvSpPr>
          <p:cNvPr id="3" name="Obdélník 2"/>
          <p:cNvSpPr/>
          <p:nvPr/>
        </p:nvSpPr>
        <p:spPr>
          <a:xfrm>
            <a:off x="3225800" y="2795588"/>
            <a:ext cx="3482181" cy="497681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24025" y="2678113"/>
            <a:ext cx="1352550" cy="615156"/>
          </a:xfrm>
          <a:prstGeom prst="rect">
            <a:avLst/>
          </a:prstGeom>
          <a:noFill/>
          <a:ln w="19050"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3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Sdílení dokumentů - 365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61"/>
          <a:stretch/>
        </p:blipFill>
        <p:spPr>
          <a:xfrm>
            <a:off x="3379" y="1380790"/>
            <a:ext cx="9140621" cy="3286903"/>
          </a:xfrm>
        </p:spPr>
      </p:pic>
    </p:spTree>
    <p:extLst>
      <p:ext uri="{BB962C8B-B14F-4D97-AF65-F5344CB8AC3E}">
        <p14:creationId xmlns:p14="http://schemas.microsoft.com/office/powerpoint/2010/main" val="5870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Automatické zálohování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dat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- </a:t>
            </a:r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DropBox</a:t>
            </a:r>
            <a:br>
              <a:rPr lang="nn-NO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nn-NO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  <a:endParaRPr lang="cs-CZ" sz="2000" dirty="0">
              <a:solidFill>
                <a:srgbClr val="FFFFFF"/>
              </a:solidFill>
              <a:latin typeface="Calibri Ligh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6466" b="61478"/>
          <a:stretch/>
        </p:blipFill>
        <p:spPr>
          <a:xfrm>
            <a:off x="13675" y="1967256"/>
            <a:ext cx="9130325" cy="26446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" y="89430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hlinkClick r:id="rId5"/>
              </a:rPr>
              <a:t>http://www.dropbox.com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3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Definice základních pojmů kurzu</a:t>
            </a: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cs-CZ" sz="20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1. Objasnění základních pojmů spojených s probíraným tématem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>
                <a:latin typeface="Calibri" charset="0"/>
              </a:rPr>
              <a:t>Broadbrand</a:t>
            </a:r>
            <a:endParaRPr lang="cs-CZ" dirty="0">
              <a:latin typeface="Calibri" charset="0"/>
            </a:endParaRPr>
          </a:p>
          <a:p>
            <a:pPr lvl="1"/>
            <a:r>
              <a:rPr lang="cs-CZ" dirty="0">
                <a:latin typeface="Calibri" charset="0"/>
              </a:rPr>
              <a:t>Vysokorychlostní připojení do sítě/Internetu.</a:t>
            </a:r>
          </a:p>
          <a:p>
            <a:r>
              <a:rPr lang="cs-CZ" dirty="0">
                <a:latin typeface="Calibri" charset="0"/>
              </a:rPr>
              <a:t>Šifrování</a:t>
            </a:r>
          </a:p>
          <a:p>
            <a:pPr lvl="1"/>
            <a:r>
              <a:rPr lang="cs-CZ" dirty="0">
                <a:latin typeface="Calibri" charset="0"/>
              </a:rPr>
              <a:t>Nauka o metodách utajování smyslu zpráv převodem do podoby, která je čitelná jen se speciální znalostí. </a:t>
            </a:r>
          </a:p>
          <a:p>
            <a:r>
              <a:rPr lang="cs-CZ" dirty="0">
                <a:latin typeface="Calibri" charset="0"/>
              </a:rPr>
              <a:t>Záloha</a:t>
            </a:r>
          </a:p>
          <a:p>
            <a:pPr lvl="1"/>
            <a:r>
              <a:rPr lang="cs-CZ" dirty="0">
                <a:cs typeface="+mn-ea"/>
              </a:rPr>
              <a:t>Kopie dat uložená na odlišném uložišti</a:t>
            </a:r>
          </a:p>
          <a:p>
            <a:r>
              <a:rPr lang="cs-CZ" dirty="0">
                <a:cs typeface="+mn-ea"/>
              </a:rPr>
              <a:t>Archivace</a:t>
            </a:r>
          </a:p>
          <a:p>
            <a:pPr lvl="1"/>
            <a:r>
              <a:rPr lang="cs-CZ" dirty="0">
                <a:cs typeface="+mn-ea"/>
              </a:rPr>
              <a:t>Dlouhodobé uchování dat neurčených k operativnímu použití</a:t>
            </a:r>
          </a:p>
          <a:p>
            <a:r>
              <a:rPr lang="cs-CZ" dirty="0">
                <a:cs typeface="+mn-ea"/>
              </a:rPr>
              <a:t>Synchronizace uložiště</a:t>
            </a:r>
          </a:p>
          <a:p>
            <a:pPr lvl="1"/>
            <a:r>
              <a:rPr lang="cs-CZ" dirty="0">
                <a:cs typeface="+mn-ea"/>
              </a:rPr>
              <a:t>Proces kopie stavu uložišť</a:t>
            </a:r>
          </a:p>
          <a:p>
            <a:endParaRPr lang="cs-CZ" dirty="0"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3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Automatické zálohování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dat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- </a:t>
            </a:r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DropBox</a:t>
            </a:r>
            <a:br>
              <a:rPr lang="nn-NO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nn-NO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  <a:endParaRPr lang="cs-CZ" sz="2000" dirty="0">
              <a:solidFill>
                <a:srgbClr val="FFFFFF"/>
              </a:solidFill>
              <a:latin typeface="Calibri Ligh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7" r="27045"/>
          <a:stretch/>
        </p:blipFill>
        <p:spPr>
          <a:xfrm>
            <a:off x="1527463" y="1316159"/>
            <a:ext cx="5999091" cy="47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Automatické zálohování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dat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- </a:t>
            </a:r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DropBox</a:t>
            </a:r>
            <a:br>
              <a:rPr lang="nn-NO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nn-NO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  <a:endParaRPr lang="cs-CZ" sz="200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" y="89430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hlinkClick r:id="rId4"/>
              </a:rPr>
              <a:t>http://www.dropbox.com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182500"/>
            <a:ext cx="7606145" cy="544689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908925" y="1421203"/>
            <a:ext cx="841663" cy="261257"/>
          </a:xfrm>
          <a:prstGeom prst="rect">
            <a:avLst/>
          </a:prstGeom>
          <a:noFill/>
          <a:ln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8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Automatické zálohování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dat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- </a:t>
            </a:r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DropBox</a:t>
            </a:r>
            <a:br>
              <a:rPr lang="nn-NO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nn-NO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  <a:endParaRPr lang="cs-CZ" sz="200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" y="89430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hlinkClick r:id="rId4"/>
              </a:rPr>
              <a:t>http://www.dropbox.com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1190031"/>
            <a:ext cx="8321040" cy="543641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23875" y="6276975"/>
            <a:ext cx="1847850" cy="397094"/>
          </a:xfrm>
          <a:prstGeom prst="rect">
            <a:avLst/>
          </a:prstGeom>
          <a:noFill/>
          <a:ln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Automatické zálohování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dat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- </a:t>
            </a:r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DropBox</a:t>
            </a:r>
            <a:br>
              <a:rPr lang="nn-NO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nn-NO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  <a:endParaRPr lang="cs-CZ" sz="200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" y="89430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hlinkClick r:id="rId4"/>
              </a:rPr>
              <a:t>http://www.dropbox.com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93" y="1170117"/>
            <a:ext cx="3597134" cy="54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Automatické zálohování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dat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- </a:t>
            </a:r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DropBox</a:t>
            </a:r>
            <a:br>
              <a:rPr lang="nn-NO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nn-NO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  <a:endParaRPr lang="cs-CZ" sz="200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67" y="2137144"/>
            <a:ext cx="6369132" cy="44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Automatické zálohování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dat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–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Google drive</a:t>
            </a:r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nn-NO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nn-NO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  <a:endParaRPr lang="cs-CZ" sz="200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" y="1330888"/>
            <a:ext cx="9132047" cy="489397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89430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hlinkClick r:id="rId5"/>
              </a:rPr>
              <a:t>http://drive.google.com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0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Automatické zálohování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dat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–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Google drive</a:t>
            </a:r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nn-NO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nn-NO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  <a:endParaRPr lang="cs-CZ" sz="200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5" y="1043192"/>
            <a:ext cx="7877395" cy="554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Automatické zálohování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dat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– </a:t>
            </a:r>
            <a:r>
              <a:rPr lang="cs-CZ" sz="2800" dirty="0" err="1" smtClean="0">
                <a:solidFill>
                  <a:srgbClr val="FFFFFF"/>
                </a:solidFill>
                <a:latin typeface="Calibri Light" charset="0"/>
              </a:rPr>
              <a:t>One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 drive</a:t>
            </a:r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nn-NO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nn-NO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  <a:endParaRPr lang="cs-CZ" sz="200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" y="1390771"/>
            <a:ext cx="8985960" cy="489397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87393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hlinkClick r:id="rId5"/>
              </a:rPr>
              <a:t>http://onedrive.live.com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8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 fontScale="90000"/>
          </a:bodyPr>
          <a:lstStyle/>
          <a:p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>Automatické zálohování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dat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 </a:t>
            </a:r>
            <a:r>
              <a:rPr lang="nn-NO" sz="2800" dirty="0" smtClean="0">
                <a:solidFill>
                  <a:srgbClr val="FFFFFF"/>
                </a:solidFill>
                <a:latin typeface="Calibri Light" charset="0"/>
              </a:rPr>
              <a:t>– </a:t>
            </a:r>
            <a:r>
              <a:rPr lang="cs-CZ" sz="2800" dirty="0" err="1" smtClean="0">
                <a:solidFill>
                  <a:srgbClr val="FFFFFF"/>
                </a:solidFill>
                <a:latin typeface="Calibri Light" charset="0"/>
              </a:rPr>
              <a:t>One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 drive</a:t>
            </a:r>
            <a:r>
              <a:rPr lang="nn-NO" sz="2800" dirty="0">
                <a:solidFill>
                  <a:srgbClr val="FFFFFF"/>
                </a:solidFill>
                <a:latin typeface="Calibri Light" charset="0"/>
              </a:rPr>
              <a:t/>
            </a:r>
            <a:br>
              <a:rPr lang="nn-NO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nn-NO" sz="2000" dirty="0">
                <a:solidFill>
                  <a:srgbClr val="FFFFFF"/>
                </a:solidFill>
                <a:latin typeface="Calibri Light" charset="0"/>
              </a:rPr>
              <a:t>3. Automatické zálohování a sdílení dokumentů pomocí Google Drive, Drop Box nebo One Drive</a:t>
            </a:r>
            <a:endParaRPr lang="cs-CZ" sz="200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" y="1115567"/>
            <a:ext cx="9002431" cy="506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Bezpečnostní zásady ukládání dat do cloudu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4. Problematika bezpečnosti a ochrany dat ve sdílených uložištích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charset="0"/>
              </a:rPr>
              <a:t>Nenahrávat citlivá data</a:t>
            </a:r>
          </a:p>
          <a:p>
            <a:pPr lvl="1"/>
            <a:r>
              <a:rPr lang="cs-CZ" dirty="0">
                <a:latin typeface="Calibri" charset="0"/>
              </a:rPr>
              <a:t>Konec služby</a:t>
            </a:r>
          </a:p>
          <a:p>
            <a:pPr lvl="1"/>
            <a:r>
              <a:rPr lang="cs-CZ" dirty="0">
                <a:latin typeface="Calibri" charset="0"/>
              </a:rPr>
              <a:t>Neoprávněný přístup k účtu</a:t>
            </a:r>
          </a:p>
          <a:p>
            <a:r>
              <a:rPr lang="cs-CZ" dirty="0">
                <a:latin typeface="Calibri" charset="0"/>
              </a:rPr>
              <a:t>Unikátnost dat</a:t>
            </a:r>
          </a:p>
          <a:p>
            <a:pPr lvl="1"/>
            <a:r>
              <a:rPr lang="cs-CZ" dirty="0">
                <a:latin typeface="Calibri" charset="0"/>
              </a:rPr>
              <a:t>Záloha dat na jiných místech (</a:t>
            </a:r>
            <a:r>
              <a:rPr lang="cs-CZ" dirty="0" err="1">
                <a:latin typeface="Calibri" charset="0"/>
              </a:rPr>
              <a:t>Flash</a:t>
            </a:r>
            <a:r>
              <a:rPr lang="cs-CZ" dirty="0">
                <a:latin typeface="Calibri" charset="0"/>
              </a:rPr>
              <a:t>, DVD, HDD atd.)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8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Vytvoření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účtu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 smtClean="0">
                <a:solidFill>
                  <a:srgbClr val="FFFFFF"/>
                </a:solidFill>
                <a:latin typeface="Calibri Light" charset="0"/>
              </a:rPr>
              <a:t>2. Možnosti </a:t>
            </a: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služeb Google Docs a Office 365</a:t>
            </a:r>
          </a:p>
        </p:txBody>
      </p:sp>
      <p:pic>
        <p:nvPicPr>
          <p:cNvPr id="6" name="Content Placeholder 5" descr="zaloz_ggl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79" r="2334" b="7156"/>
          <a:stretch/>
        </p:blipFill>
        <p:spPr>
          <a:xfrm>
            <a:off x="0" y="1264320"/>
            <a:ext cx="9144000" cy="5112474"/>
          </a:xfrm>
        </p:spPr>
      </p:pic>
      <p:sp>
        <p:nvSpPr>
          <p:cNvPr id="3" name="TextovéPole 2"/>
          <p:cNvSpPr txBox="1"/>
          <p:nvPr/>
        </p:nvSpPr>
        <p:spPr>
          <a:xfrm>
            <a:off x="0" y="8949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hlinkClick r:id="rId5"/>
              </a:rPr>
              <a:t>https://accounts.google.com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23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Vytvoření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účtu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4" name="Content Placeholder 3" descr="zaloz_ggl_2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13" r="548" b="4744"/>
          <a:stretch/>
        </p:blipFill>
        <p:spPr>
          <a:xfrm>
            <a:off x="0" y="1361497"/>
            <a:ext cx="9144048" cy="3116985"/>
          </a:xfrm>
        </p:spPr>
      </p:pic>
      <p:sp>
        <p:nvSpPr>
          <p:cNvPr id="3" name="Obdélník 2"/>
          <p:cNvSpPr/>
          <p:nvPr/>
        </p:nvSpPr>
        <p:spPr>
          <a:xfrm>
            <a:off x="8084127" y="1361497"/>
            <a:ext cx="1059873" cy="342612"/>
          </a:xfrm>
          <a:prstGeom prst="rect">
            <a:avLst/>
          </a:prstGeom>
          <a:noFill/>
          <a:ln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3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Přihlášení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33338" y="925262"/>
            <a:ext cx="914241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cs-CZ" dirty="0">
                <a:latin typeface="Calibri" charset="0"/>
                <a:hlinkClick r:id="rId4"/>
              </a:rPr>
              <a:t>https://accounts.google.com</a:t>
            </a:r>
            <a:endParaRPr lang="cs-CZ" dirty="0"/>
          </a:p>
        </p:txBody>
      </p:sp>
      <p:pic>
        <p:nvPicPr>
          <p:cNvPr id="6" name="Zástupný symbol pro obsah 5" descr="login_Ggl.jpg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0670" t="2502" r="32323" b="609"/>
          <a:stretch/>
        </p:blipFill>
        <p:spPr>
          <a:xfrm>
            <a:off x="2448570" y="1294594"/>
            <a:ext cx="4178595" cy="5295359"/>
          </a:xfrm>
        </p:spPr>
      </p:pic>
    </p:spTree>
    <p:extLst>
      <p:ext uri="{BB962C8B-B14F-4D97-AF65-F5344CB8AC3E}">
        <p14:creationId xmlns:p14="http://schemas.microsoft.com/office/powerpoint/2010/main" val="31706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Přihlášení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65225"/>
            <a:ext cx="7886700" cy="4351338"/>
          </a:xfrm>
        </p:spPr>
        <p:txBody>
          <a:bodyPr/>
          <a:lstStyle/>
          <a:p>
            <a:r>
              <a:rPr lang="cs-CZ" dirty="0"/>
              <a:t>Dvoufázové přihlašování</a:t>
            </a:r>
          </a:p>
          <a:p>
            <a:pPr lvl="1"/>
            <a:r>
              <a:rPr lang="cs-CZ" dirty="0"/>
              <a:t>Jméno</a:t>
            </a:r>
          </a:p>
          <a:p>
            <a:pPr lvl="1"/>
            <a:r>
              <a:rPr lang="cs-CZ" dirty="0"/>
              <a:t>Heslo</a:t>
            </a:r>
          </a:p>
          <a:p>
            <a:pPr lvl="1"/>
            <a:r>
              <a:rPr lang="cs-CZ" dirty="0"/>
              <a:t>SMS kód</a:t>
            </a:r>
          </a:p>
          <a:p>
            <a:pPr marL="457200" lvl="1" indent="0">
              <a:buNone/>
            </a:pPr>
            <a:r>
              <a:rPr lang="cs-CZ" dirty="0"/>
              <a:t>   nebo kód mobilní klíčenky</a:t>
            </a:r>
          </a:p>
          <a:p>
            <a:pPr marL="457200" lvl="1" indent="0">
              <a:buNone/>
            </a:pPr>
            <a:r>
              <a:rPr lang="cs-CZ" dirty="0"/>
              <a:t>	(Google </a:t>
            </a:r>
            <a:r>
              <a:rPr lang="cs-CZ" dirty="0" err="1"/>
              <a:t>Authenticator</a:t>
            </a:r>
            <a:r>
              <a:rPr lang="cs-CZ" dirty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3" y="1165225"/>
            <a:ext cx="2950607" cy="52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3724"/>
            <a:ext cx="7886700" cy="820579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Vytvoření </a:t>
            </a:r>
            <a:r>
              <a:rPr lang="cs-CZ" sz="2800" dirty="0" smtClean="0">
                <a:solidFill>
                  <a:srgbClr val="FFFFFF"/>
                </a:solidFill>
                <a:latin typeface="Calibri Light" charset="0"/>
              </a:rPr>
              <a:t>dokumentu - </a:t>
            </a:r>
            <a:r>
              <a:rPr lang="cs-CZ" sz="2800" dirty="0">
                <a:solidFill>
                  <a:srgbClr val="FFFFFF"/>
                </a:solidFill>
                <a:latin typeface="Calibri Light" charset="0"/>
              </a:rPr>
              <a:t>Google Docs</a:t>
            </a:r>
            <a:br>
              <a:rPr lang="cs-CZ" sz="2800" dirty="0">
                <a:solidFill>
                  <a:srgbClr val="FFFFFF"/>
                </a:solidFill>
                <a:latin typeface="Calibri Light" charset="0"/>
              </a:rPr>
            </a:br>
            <a:r>
              <a:rPr lang="cs-CZ" sz="2000" dirty="0">
                <a:solidFill>
                  <a:srgbClr val="FFFFFF"/>
                </a:solidFill>
                <a:latin typeface="Calibri Light" charset="0"/>
              </a:rPr>
              <a:t>2. Možnosti služeb Google Docs a Office 365</a:t>
            </a:r>
          </a:p>
        </p:txBody>
      </p:sp>
      <p:pic>
        <p:nvPicPr>
          <p:cNvPr id="8" name="Content Placeholder 7" descr="zaloz_ggl_3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8726" t="687" r="29913" b="3437"/>
          <a:stretch/>
        </p:blipFill>
        <p:spPr>
          <a:xfrm>
            <a:off x="2009552" y="1052625"/>
            <a:ext cx="5029201" cy="5561704"/>
          </a:xfrm>
        </p:spPr>
      </p:pic>
    </p:spTree>
    <p:extLst>
      <p:ext uri="{BB962C8B-B14F-4D97-AF65-F5344CB8AC3E}">
        <p14:creationId xmlns:p14="http://schemas.microsoft.com/office/powerpoint/2010/main" val="41938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25EE10EE81AC48811AD383F812C8EA" ma:contentTypeVersion="1" ma:contentTypeDescription="Vytvoří nový dokument" ma:contentTypeScope="" ma:versionID="f3460260bb78efad2a38290e2ab5dbed">
  <xsd:schema xmlns:xsd="http://www.w3.org/2001/XMLSchema" xmlns:xs="http://www.w3.org/2001/XMLSchema" xmlns:p="http://schemas.microsoft.com/office/2006/metadata/properties" xmlns:ns3="60495a78-1ff1-4381-bff8-14829c952a4a" targetNamespace="http://schemas.microsoft.com/office/2006/metadata/properties" ma:root="true" ma:fieldsID="6e1ad65c1aad3b6c55f96234aa6ba177" ns3:_="">
    <xsd:import namespace="60495a78-1ff1-4381-bff8-14829c952a4a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95a78-1ff1-4381-bff8-14829c952a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0495a78-1ff1-4381-bff8-14829c952a4a">
      <UserInfo>
        <DisplayName>Martin Švec</DisplayName>
        <AccountId>15</AccountId>
        <AccountType/>
      </UserInfo>
      <UserInfo>
        <DisplayName>vitekv@dotyk.ujep.cz</DisplayName>
        <AccountId>7</AccountId>
        <AccountType/>
      </UserInfo>
      <UserInfo>
        <DisplayName>bartam@dotyk.ujep.cz</DisplayName>
        <AccountId>14</AccountId>
        <AccountType/>
      </UserInfo>
      <UserInfo>
        <DisplayName>Vojtěch Šindler</DisplayName>
        <AccountId>6</AccountId>
        <AccountType/>
      </UserInfo>
      <UserInfo>
        <DisplayName>Toni Koluch</DisplayName>
        <AccountId>8</AccountId>
        <AccountType/>
      </UserInfo>
      <UserInfo>
        <DisplayName>Jiří Barilla</DisplayName>
        <AccountId>11</AccountId>
        <AccountType/>
      </UserInfo>
      <UserInfo>
        <DisplayName>Květuše Sýkorová</DisplayName>
        <AccountId>10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EF6AF2-3E0F-4BDF-8517-79A34BF39A15}"/>
</file>

<file path=customXml/itemProps2.xml><?xml version="1.0" encoding="utf-8"?>
<ds:datastoreItem xmlns:ds="http://schemas.openxmlformats.org/officeDocument/2006/customXml" ds:itemID="{ABBD1850-0FA4-417D-A138-8A53ABB525BB}"/>
</file>

<file path=customXml/itemProps3.xml><?xml version="1.0" encoding="utf-8"?>
<ds:datastoreItem xmlns:ds="http://schemas.openxmlformats.org/officeDocument/2006/customXml" ds:itemID="{1910C5AC-2296-402D-998E-38FE08F4278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</TotalTime>
  <Words>504</Words>
  <Application>Microsoft Office PowerPoint</Application>
  <PresentationFormat>Předvádění na obrazovce (4:3)</PresentationFormat>
  <Paragraphs>151</Paragraphs>
  <Slides>49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Motiv systému Office</vt:lpstr>
      <vt:lpstr>Dotyková zařízení ve výuce​ Aktivita B2</vt:lpstr>
      <vt:lpstr>Obsah </vt:lpstr>
      <vt:lpstr>Definice základních pojmů kurzu 1. Objasnění základních pojmů spojených s probíraným tématem</vt:lpstr>
      <vt:lpstr>Definice základních pojmů kurzu 1. Objasnění základních pojmů spojených s probíraným tématem</vt:lpstr>
      <vt:lpstr>Vytvoření účtu - Google Docs 2. Možnosti služeb Google Docs a Office 365</vt:lpstr>
      <vt:lpstr>Vytvoření účtu - Google Docs 2. Možnosti služeb Google Docs a Office 365</vt:lpstr>
      <vt:lpstr>Přihlášení - Google Docs 2. Možnosti služeb Google Docs a Office 365</vt:lpstr>
      <vt:lpstr>Přihlášení - Google Docs 2. Možnosti služeb Google Docs a Office 365</vt:lpstr>
      <vt:lpstr>Vytvoření dokumentu - Google Docs 2. Možnosti služeb Google Docs a Office 365</vt:lpstr>
      <vt:lpstr>Vytvoření dokumentu - Google Docs 2. Možnosti služeb Google Docs a Office 365</vt:lpstr>
      <vt:lpstr>Vytvoření dokumentu - Google Docs 2. Možnosti služeb Google Docs a Office 365</vt:lpstr>
      <vt:lpstr>Vytvoření dokumentu - Google Docs 2. Možnosti služeb Google Docs a Office 365</vt:lpstr>
      <vt:lpstr>Vytvoření dokumentu - Google Docs 2. Možnosti služeb Google Docs a Office 365</vt:lpstr>
      <vt:lpstr>Sdílení dokumentů - Google Docs 3. Automatické zálohování a sdílení dokumentů pomocí Google Drive, Drop Box nebo One Drive</vt:lpstr>
      <vt:lpstr>Sdílení dokumentů - Google Docs 3. Automatické zálohování a sdílení dokumentů pomocí Google Drive, Drop Box nebo One Drive</vt:lpstr>
      <vt:lpstr>Zkrácení odkazů 3. Automatické zálohování a sdílení dokumentů pomocí Google Drive, Drop Box nebo One Drive</vt:lpstr>
      <vt:lpstr>Přístup ke sdílenému dokumentu - Google Docs 3. Automatické zálohování a sdílení dokumentů pomocí Google Drive, Drop Box nebo One Drive</vt:lpstr>
      <vt:lpstr>Příklad sdíleného dokumentu - Google Docs 3. Automatické zálohování a sdílení dokumentů pomocí Google Drive, Drop Box nebo One Drive</vt:lpstr>
      <vt:lpstr>Doodle 3. Automatické zálohování a sdílení dokumentů pomocí Google Drive, Drop Box nebo One Drive</vt:lpstr>
      <vt:lpstr>Doodle 3. Automatické zálohování a sdílení dokumentů pomocí Google Drive, Drop Box nebo One Drive</vt:lpstr>
      <vt:lpstr>Doodle 3. Automatické zálohování a sdílení dokumentů pomocí Google Drive, Drop Box nebo One Drive</vt:lpstr>
      <vt:lpstr>Doodle 3. Automatické zálohování a sdílení dokumentů pomocí Google Drive, Drop Box nebo One Drive</vt:lpstr>
      <vt:lpstr>Doodle 3. Automatické zálohování a sdílení dokumentů pomocí Google Drive, Drop Box nebo One Drive</vt:lpstr>
      <vt:lpstr>Doodle 3. Automatické zálohování a sdílení dokumentů pomocí Google Drive, Drop Box nebo One Drive</vt:lpstr>
      <vt:lpstr>Založení účtu - Microsoft Office 365 2. Možnosti služeb Google Docs a Office 365</vt:lpstr>
      <vt:lpstr>Založení účtu - Microsoft Office 365 2. Možnosti služeb Google Docs a Office 365</vt:lpstr>
      <vt:lpstr>Založení účtu - Microsoft Office 365 2. Možnosti služeb Google Docs a Office 365</vt:lpstr>
      <vt:lpstr>Založení účtu - Microsoft Office 365 2. Možnosti služeb Google Docs a Office 365</vt:lpstr>
      <vt:lpstr>Založení účtu - Microsoft Office 365 2. Možnosti služeb Google Docs a Office 365</vt:lpstr>
      <vt:lpstr>Založení účtu - Microsoft Office 365 2. Možnosti služeb Google Docs a Office 365</vt:lpstr>
      <vt:lpstr>Založení účtu - Microsoft Office 365 2. Možnosti služeb Google Docs a Office 365</vt:lpstr>
      <vt:lpstr>Založení účtu - Microsoft Office 365 2. Možnosti služeb Google Docs a Office 365</vt:lpstr>
      <vt:lpstr>Přihlášení - Microsoft Office 365 2. Možnosti služeb Google Docs a Office 365</vt:lpstr>
      <vt:lpstr>Vytvoření dokumentu - Microsoft Office 365 2. Možnosti služeb Google Docs a Office 365</vt:lpstr>
      <vt:lpstr>Vytvoření dokumentu - Microsoft Office 365 2. Možnosti služeb Google Docs a Office 365</vt:lpstr>
      <vt:lpstr>Sdílení dokumentů - 365 3. Automatické zálohování a sdílení dokumentů pomocí Google Drive, Drop Box nebo One Drive</vt:lpstr>
      <vt:lpstr>Sdílení dokumentů - 365 3. Automatické zálohování a sdílení dokumentů pomocí Google Drive, Drop Box nebo One Drive</vt:lpstr>
      <vt:lpstr>Sdílení dokumentů - 365 3. Automatické zálohování a sdílení dokumentů pomocí Google Drive, Drop Box nebo One Drive</vt:lpstr>
      <vt:lpstr>Automatické zálohování dat - DropBox 3. Automatické zálohování a sdílení dokumentů pomocí Google Drive, Drop Box nebo One Drive</vt:lpstr>
      <vt:lpstr>Automatické zálohování dat - DropBox 3. Automatické zálohování a sdílení dokumentů pomocí Google Drive, Drop Box nebo One Drive</vt:lpstr>
      <vt:lpstr>Automatické zálohování dat - DropBox 3. Automatické zálohování a sdílení dokumentů pomocí Google Drive, Drop Box nebo One Drive</vt:lpstr>
      <vt:lpstr>Automatické zálohování dat - DropBox 3. Automatické zálohování a sdílení dokumentů pomocí Google Drive, Drop Box nebo One Drive</vt:lpstr>
      <vt:lpstr>Automatické zálohování dat - DropBox 3. Automatické zálohování a sdílení dokumentů pomocí Google Drive, Drop Box nebo One Drive</vt:lpstr>
      <vt:lpstr>Automatické zálohování dat - DropBox 3. Automatické zálohování a sdílení dokumentů pomocí Google Drive, Drop Box nebo One Drive</vt:lpstr>
      <vt:lpstr>Automatické zálohování dat – Google drive 3. Automatické zálohování a sdílení dokumentů pomocí Google Drive, Drop Box nebo One Drive</vt:lpstr>
      <vt:lpstr>Automatické zálohování dat – Google drive 3. Automatické zálohování a sdílení dokumentů pomocí Google Drive, Drop Box nebo One Drive</vt:lpstr>
      <vt:lpstr>Automatické zálohování dat – One drive 3. Automatické zálohování a sdílení dokumentů pomocí Google Drive, Drop Box nebo One Drive</vt:lpstr>
      <vt:lpstr>Automatické zálohování dat – One drive 3. Automatické zálohování a sdílení dokumentů pomocí Google Drive, Drop Box nebo One Drive</vt:lpstr>
      <vt:lpstr>Bezpečnostní zásady ukládání dat do cloudu 4. Problematika bezpečnosti a ochrany dat ve sdílených uložištích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Dotyková zařízení ve výuce​ Aktivita B2</dc:title>
  <dc:creator/>
  <cp:lastModifiedBy>Martin</cp:lastModifiedBy>
  <cp:revision>72</cp:revision>
  <dcterms:created xsi:type="dcterms:W3CDTF">2012-08-16T00:56:33Z</dcterms:created>
  <dcterms:modified xsi:type="dcterms:W3CDTF">2014-11-14T09:01:07Z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0x0101005E25EE10EE81AC48811AD383F812C8EA</vt:lpwstr>
  </property>
  <property fmtid="{D5CDD505-2E9C-101B-9397-08002B2CF9AE}" pid="3" name="IsMyDocuments">
    <vt:bool>true</vt:bool>
  </property>
</Properties>
</file>