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316" r:id="rId7"/>
    <p:sldId id="263" r:id="rId8"/>
    <p:sldId id="309" r:id="rId9"/>
    <p:sldId id="266" r:id="rId10"/>
    <p:sldId id="262" r:id="rId11"/>
    <p:sldId id="270" r:id="rId12"/>
    <p:sldId id="272" r:id="rId13"/>
    <p:sldId id="261" r:id="rId14"/>
    <p:sldId id="269" r:id="rId15"/>
    <p:sldId id="268" r:id="rId16"/>
    <p:sldId id="297" r:id="rId17"/>
    <p:sldId id="298" r:id="rId18"/>
    <p:sldId id="267" r:id="rId19"/>
    <p:sldId id="259" r:id="rId20"/>
    <p:sldId id="280" r:id="rId21"/>
    <p:sldId id="281" r:id="rId22"/>
    <p:sldId id="311" r:id="rId23"/>
    <p:sldId id="312" r:id="rId24"/>
    <p:sldId id="313" r:id="rId25"/>
    <p:sldId id="314" r:id="rId26"/>
    <p:sldId id="317" r:id="rId27"/>
    <p:sldId id="31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90F4-CE3B-4E9B-B34F-3FC9DC5C7C23}" type="datetimeFigureOut">
              <a:rPr lang="en-US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31CCE-F05B-44D1-AAA9-18BADDE42AB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0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0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5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0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0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5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33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33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7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internetprovsechny.cz/wif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tyk.ujep.cz/dotaznik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on.epson-europe.com/download.php?file=/files/assets/converted/mp4/c/s/a/c/csacz-5.mp4.1024.mp4&amp;smart=1" TargetMode="External"/><Relationship Id="rId4" Type="http://schemas.openxmlformats.org/officeDocument/2006/relationships/hyperlink" Target="http://compass.surface.com/assets/b2/15/b215c2a2-1c5b-4707-9a92-fffca6fb82fe.mp4?n=Microsoft_HoloLens_TransformYourWorld_816p23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dotyk.ujep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s://accounts.goog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ccounts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Moderní trendy využívání mobilních (dotykových) zařízení nejen ve výuce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RNDr. Jan Krejčí, </a:t>
            </a:r>
            <a:r>
              <a:rPr lang="cs-CZ" dirty="0" err="1" smtClean="0">
                <a:solidFill>
                  <a:schemeClr val="bg1"/>
                </a:solidFill>
              </a:rPr>
              <a:t>Ph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Notebook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Zařízení, která má stejné použití jako stolní počítač a poskytuje stejné služby</a:t>
            </a:r>
          </a:p>
          <a:p>
            <a:r>
              <a:rPr lang="cs-CZ" dirty="0"/>
              <a:t>Byl vyvinut kvůli potřebě přenosu počítačů. V dnešní době již dosahuje opravdu malých rozměrů a hmotnosti, těmto notebookům se říká </a:t>
            </a:r>
            <a:r>
              <a:rPr lang="cs-CZ" dirty="0" err="1"/>
              <a:t>ultarobooky</a:t>
            </a:r>
            <a:r>
              <a:rPr lang="cs-CZ" dirty="0"/>
              <a:t>.</a:t>
            </a:r>
          </a:p>
          <a:p>
            <a:r>
              <a:rPr lang="cs-CZ" dirty="0"/>
              <a:t>Notebooky mají dostatečně velký výkon a kapacitu pevného disku</a:t>
            </a:r>
          </a:p>
          <a:p>
            <a:r>
              <a:rPr lang="cs-CZ" dirty="0"/>
              <a:t>Plusem je možnost výběru různých operačních systémů</a:t>
            </a:r>
          </a:p>
          <a:p>
            <a:r>
              <a:rPr lang="cs-CZ" dirty="0"/>
              <a:t>Nevýhodou je relativně malá doba výdrže na baterii a větší rozměry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Calibri Light" charset="0"/>
              </a:rPr>
              <a:t>Netbook</a:t>
            </a:r>
            <a:endParaRPr lang="cs-CZ" sz="24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Jedná se „zmenšený notebook“. Poskytuje podobné možnosti jako notebook. Oproti klasickému notebooku i </a:t>
            </a:r>
            <a:r>
              <a:rPr lang="cs-CZ" sz="2600" dirty="0" err="1"/>
              <a:t>ultrabooku</a:t>
            </a:r>
            <a:r>
              <a:rPr lang="cs-CZ" sz="2600" dirty="0"/>
              <a:t> je daleko více zaměřen na mobilitu.</a:t>
            </a:r>
          </a:p>
          <a:p>
            <a:r>
              <a:rPr lang="cs-CZ" sz="2600" dirty="0" err="1"/>
              <a:t>Netbooku</a:t>
            </a:r>
            <a:r>
              <a:rPr lang="cs-CZ" sz="2600" dirty="0"/>
              <a:t> mají sice větší výdrž na baterii, ale jejich výkon a kapacitu disku je nesrovnatelně menší než u notebooků.</a:t>
            </a:r>
          </a:p>
          <a:p>
            <a:r>
              <a:rPr lang="cs-CZ" sz="2600" dirty="0"/>
              <a:t>V dnešní době se již nové </a:t>
            </a:r>
            <a:r>
              <a:rPr lang="cs-CZ" sz="2600" dirty="0" err="1"/>
              <a:t>netbooky</a:t>
            </a:r>
            <a:r>
              <a:rPr lang="cs-CZ" sz="2600" dirty="0"/>
              <a:t> nevyrábějí. Na trhu byli vytlačeny </a:t>
            </a:r>
            <a:r>
              <a:rPr lang="cs-CZ" sz="2600" dirty="0" err="1"/>
              <a:t>ultrabooky</a:t>
            </a:r>
            <a:r>
              <a:rPr lang="cs-CZ" sz="2600" dirty="0"/>
              <a:t>.</a:t>
            </a:r>
          </a:p>
          <a:p>
            <a:endParaRPr lang="cs-CZ" sz="2600" dirty="0"/>
          </a:p>
        </p:txBody>
      </p:sp>
      <p:pic>
        <p:nvPicPr>
          <p:cNvPr id="9" name="Obrázek 8" descr="netbo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70" y="4430403"/>
            <a:ext cx="2603024" cy="20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rgbClr val="FFFFFF"/>
                </a:solidFill>
                <a:latin typeface="Calibri Light" charset="0"/>
              </a:rPr>
              <a:t>Tablet</a:t>
            </a:r>
            <a:endParaRPr lang="cs-CZ" sz="26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Obdélníková nebo čtvercová obrazovka. Možnost ovládání dotek nebo speciálním perem (</a:t>
            </a:r>
            <a:r>
              <a:rPr lang="cs-CZ" dirty="0" err="1"/>
              <a:t>stylusem</a:t>
            </a:r>
            <a:r>
              <a:rPr lang="cs-CZ" dirty="0"/>
              <a:t>).</a:t>
            </a:r>
          </a:p>
          <a:p>
            <a:r>
              <a:rPr lang="cs-CZ" dirty="0"/>
              <a:t>Tablety používají stejné operační systémy jako </a:t>
            </a:r>
            <a:r>
              <a:rPr lang="cs-CZ" dirty="0" err="1"/>
              <a:t>smartphony</a:t>
            </a:r>
            <a:r>
              <a:rPr lang="cs-CZ" dirty="0"/>
              <a:t> a to:</a:t>
            </a:r>
          </a:p>
          <a:p>
            <a:pPr lvl="1"/>
            <a:r>
              <a:rPr lang="cs-CZ" dirty="0"/>
              <a:t>Android</a:t>
            </a:r>
          </a:p>
          <a:p>
            <a:pPr lvl="1"/>
            <a:r>
              <a:rPr lang="cs-CZ" dirty="0"/>
              <a:t>IOS</a:t>
            </a:r>
          </a:p>
          <a:p>
            <a:pPr lvl="1"/>
            <a:r>
              <a:rPr lang="cs-CZ" dirty="0"/>
              <a:t>Windows </a:t>
            </a:r>
            <a:r>
              <a:rPr lang="cs-CZ" dirty="0" err="1"/>
              <a:t>phone</a:t>
            </a:r>
            <a:endParaRPr lang="cs-CZ" dirty="0"/>
          </a:p>
          <a:p>
            <a:r>
              <a:rPr lang="cs-CZ" dirty="0"/>
              <a:t>Díky kompaktním rozměrům má výbornou výdrž na baterii </a:t>
            </a:r>
          </a:p>
          <a:p>
            <a:r>
              <a:rPr lang="cs-CZ" dirty="0"/>
              <a:t>Není vhodný na psaní delších textů z důvodu absence hardwarové klávesnice</a:t>
            </a:r>
          </a:p>
          <a:p>
            <a:r>
              <a:rPr lang="cs-CZ" dirty="0"/>
              <a:t>Tablet je především určen ke konzumování obsahu (sledování filmů, brouzdání na internetu, čtení knih, …)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tabl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028" y="289010"/>
            <a:ext cx="2866644" cy="15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Calibri Light" charset="0"/>
              </a:rPr>
              <a:t>Padphone</a:t>
            </a:r>
            <a:endParaRPr lang="cs-CZ" sz="24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balíček, který obsahuje:</a:t>
            </a:r>
          </a:p>
          <a:p>
            <a:pPr lvl="1"/>
            <a:r>
              <a:rPr lang="cs-CZ" dirty="0"/>
              <a:t>Mobilní telefon</a:t>
            </a:r>
          </a:p>
          <a:p>
            <a:pPr lvl="1"/>
            <a:r>
              <a:rPr lang="cs-CZ" dirty="0"/>
              <a:t>Tablet</a:t>
            </a:r>
          </a:p>
          <a:p>
            <a:pPr lvl="1"/>
            <a:r>
              <a:rPr lang="cs-CZ" dirty="0"/>
              <a:t>Hardwarovou klávesnici</a:t>
            </a:r>
          </a:p>
          <a:p>
            <a:r>
              <a:rPr lang="cs-CZ" dirty="0"/>
              <a:t>Z toho balíčku je možné poskládat „notebook“</a:t>
            </a:r>
          </a:p>
          <a:p>
            <a:r>
              <a:rPr lang="cs-CZ" dirty="0"/>
              <a:t>Jednotlivá zařízení se dají využívat samostatně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 descr="Asus-Padpho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753" y="4526630"/>
            <a:ext cx="5898908" cy="19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Internet </a:t>
            </a:r>
            <a:r>
              <a:rPr lang="cs-CZ" sz="2400" dirty="0">
                <a:solidFill>
                  <a:schemeClr val="bg1"/>
                </a:solidFill>
              </a:rPr>
              <a:t>– Možnosti připojení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Technologie </a:t>
            </a:r>
            <a:r>
              <a:rPr lang="cs-CZ" dirty="0"/>
              <a:t>připojení k internetu:</a:t>
            </a:r>
          </a:p>
          <a:p>
            <a:pPr lvl="1"/>
            <a:r>
              <a:rPr lang="cs-CZ" dirty="0"/>
              <a:t>Wi-Fi</a:t>
            </a:r>
          </a:p>
          <a:p>
            <a:pPr lvl="1"/>
            <a:r>
              <a:rPr lang="cs-CZ" dirty="0"/>
              <a:t>Mobilní připojení</a:t>
            </a:r>
          </a:p>
          <a:p>
            <a:pPr lvl="1"/>
            <a:r>
              <a:rPr lang="cs-CZ" dirty="0" err="1"/>
              <a:t>xDSL</a:t>
            </a:r>
            <a:endParaRPr lang="cs-CZ" dirty="0"/>
          </a:p>
          <a:p>
            <a:pPr lvl="1"/>
            <a:r>
              <a:rPr lang="cs-CZ" dirty="0"/>
              <a:t>Optické připojení </a:t>
            </a:r>
          </a:p>
          <a:p>
            <a:pPr lvl="1"/>
            <a:r>
              <a:rPr lang="cs-CZ" dirty="0"/>
              <a:t>Satelitní</a:t>
            </a:r>
          </a:p>
          <a:p>
            <a:endParaRPr lang="cs-CZ" dirty="0"/>
          </a:p>
        </p:txBody>
      </p:sp>
      <p:pic>
        <p:nvPicPr>
          <p:cNvPr id="6" name="Obrázek 5" descr="net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112" y="4163069"/>
            <a:ext cx="3421238" cy="20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bg1"/>
                </a:solidFill>
              </a:rPr>
              <a:t>Internet </a:t>
            </a:r>
            <a:r>
              <a:rPr lang="cs-CZ" sz="2600" dirty="0" smtClean="0">
                <a:solidFill>
                  <a:schemeClr val="bg1"/>
                </a:solidFill>
              </a:rPr>
              <a:t>– Wi-Fi </a:t>
            </a:r>
            <a:endParaRPr lang="cs-CZ" sz="26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Dostupnost </a:t>
            </a:r>
            <a:r>
              <a:rPr lang="cs-CZ" sz="2600" dirty="0"/>
              <a:t>je ovlivněná terénem </a:t>
            </a:r>
          </a:p>
          <a:p>
            <a:r>
              <a:rPr lang="cs-CZ" sz="2600" dirty="0"/>
              <a:t>Připojení přes Wi-Fi bývá často </a:t>
            </a:r>
            <a:r>
              <a:rPr lang="cs-CZ" sz="2600" dirty="0" smtClean="0"/>
              <a:t>nejlevnější</a:t>
            </a:r>
            <a:endParaRPr lang="cs-CZ" sz="2600" dirty="0"/>
          </a:p>
          <a:p>
            <a:r>
              <a:rPr lang="cs-CZ" sz="2600" dirty="0" smtClean="0"/>
              <a:t>Seznam poskytovatelů Wi-Fi připojení je možné najít na adrese </a:t>
            </a:r>
            <a:r>
              <a:rPr lang="cs-CZ" sz="2600" dirty="0" smtClean="0">
                <a:hlinkClick r:id="rId4"/>
              </a:rPr>
              <a:t>http://www.internetprovsechny.cz/wifi/</a:t>
            </a:r>
            <a:r>
              <a:rPr lang="cs-CZ" sz="2600" dirty="0" smtClean="0"/>
              <a:t> 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5" name="Obrázek 4" descr="satel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010" y="4515271"/>
            <a:ext cx="2964340" cy="19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Calibri Light" charset="0"/>
              </a:rPr>
              <a:t>Internet – Mobilní připojení </a:t>
            </a:r>
            <a:endParaRPr lang="cs-CZ" sz="24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současné době je omezeno nabídkou mobilních operátorů</a:t>
            </a:r>
          </a:p>
          <a:p>
            <a:r>
              <a:rPr lang="cs-CZ" dirty="0"/>
              <a:t>Výběr operátora ovlivňuje rychlost, cenu a množství přenesených dat</a:t>
            </a:r>
          </a:p>
          <a:p>
            <a:r>
              <a:rPr lang="cs-CZ" dirty="0"/>
              <a:t>Patří sice mezi nejdražší internetové připojení, ale v současné době došlo k jeho výraznému zlevnění a zrychlení (svojí rychlostí se vyrovná někdy i předčí kabelové připojení).</a:t>
            </a:r>
          </a:p>
          <a:p>
            <a:r>
              <a:rPr lang="cs-CZ" dirty="0"/>
              <a:t>Detaily je nutné hledat na stránkách operátorů</a:t>
            </a:r>
          </a:p>
          <a:p>
            <a:r>
              <a:rPr lang="cs-CZ" dirty="0"/>
              <a:t>V současné době je žebříček podle rychlosti následující: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Vodafone (8.7 </a:t>
            </a:r>
            <a:r>
              <a:rPr lang="cs-CZ" dirty="0" err="1"/>
              <a:t>Mb</a:t>
            </a:r>
            <a:r>
              <a:rPr lang="cs-CZ" dirty="0"/>
              <a:t>/s)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T-Mobile (8.4 </a:t>
            </a:r>
            <a:r>
              <a:rPr lang="cs-CZ" dirty="0" err="1"/>
              <a:t>Mb</a:t>
            </a:r>
            <a:r>
              <a:rPr lang="cs-CZ" dirty="0"/>
              <a:t>/s)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O2 (7.8 </a:t>
            </a:r>
            <a:r>
              <a:rPr lang="cs-CZ" dirty="0" err="1"/>
              <a:t>Mb</a:t>
            </a:r>
            <a:r>
              <a:rPr lang="cs-CZ" dirty="0"/>
              <a:t>/s)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8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Calibri Light" charset="0"/>
              </a:rPr>
              <a:t>Cloud</a:t>
            </a:r>
            <a:endParaRPr lang="cs-CZ" sz="24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Je poskytování různých služeb prostřednictvím internetu</a:t>
            </a:r>
          </a:p>
          <a:p>
            <a:r>
              <a:rPr lang="cs-CZ" sz="2600" dirty="0"/>
              <a:t>Uživatelé k nim přistupují pomocí webového prohlížeče</a:t>
            </a:r>
          </a:p>
          <a:p>
            <a:r>
              <a:rPr lang="cs-CZ" sz="2600" dirty="0"/>
              <a:t>Služba bývá poskytována zdarma i za poplatek</a:t>
            </a:r>
          </a:p>
          <a:p>
            <a:r>
              <a:rPr lang="cs-CZ" sz="2600" dirty="0"/>
              <a:t>Nabízí kancelářské aplikace i různé systémy, které se často využívají pro ukládání souborů</a:t>
            </a:r>
          </a:p>
        </p:txBody>
      </p:sp>
    </p:spTree>
    <p:extLst>
      <p:ext uri="{BB962C8B-B14F-4D97-AF65-F5344CB8AC3E}">
        <p14:creationId xmlns:p14="http://schemas.microsoft.com/office/powerpoint/2010/main" val="27692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Cloudové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úložiště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73418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Jedna z nabízených služeb</a:t>
            </a:r>
          </a:p>
          <a:p>
            <a:r>
              <a:rPr lang="cs-CZ" sz="2600" dirty="0"/>
              <a:t>Poskytuje zdarma nebo za poplatek prostor na svých discích, na které mohou uživatelé ukládat své soubory</a:t>
            </a:r>
          </a:p>
          <a:p>
            <a:r>
              <a:rPr lang="cs-CZ" sz="2600" dirty="0"/>
              <a:t>Správa probíhá přes internetové rozhraní nebo pomocí speciálního programu, který si uživatel naistaluje na svůj počítač</a:t>
            </a:r>
          </a:p>
          <a:p>
            <a:r>
              <a:rPr lang="cs-CZ" sz="2600" dirty="0"/>
              <a:t>Mezi hlavní funkce </a:t>
            </a:r>
            <a:r>
              <a:rPr lang="cs-CZ" sz="2600" dirty="0" err="1"/>
              <a:t>cloudového</a:t>
            </a:r>
            <a:r>
              <a:rPr lang="cs-CZ" sz="2600" dirty="0"/>
              <a:t> úložiště patří:</a:t>
            </a:r>
          </a:p>
          <a:p>
            <a:pPr lvl="1"/>
            <a:r>
              <a:rPr lang="cs-CZ" dirty="0"/>
              <a:t>Sdílení dat </a:t>
            </a:r>
          </a:p>
          <a:p>
            <a:pPr lvl="1"/>
            <a:r>
              <a:rPr lang="cs-CZ" dirty="0"/>
              <a:t>Přístup k datům kdekoliv </a:t>
            </a:r>
          </a:p>
          <a:p>
            <a:pPr lvl="1"/>
            <a:r>
              <a:rPr lang="cs-CZ" dirty="0"/>
              <a:t>Vytváření záloh </a:t>
            </a:r>
          </a:p>
          <a:p>
            <a:pPr lvl="1"/>
            <a:r>
              <a:rPr lang="cs-CZ" dirty="0"/>
              <a:t>Bezpečnost (vyšší úroveň zabezpečení než na PC doma) </a:t>
            </a:r>
          </a:p>
          <a:p>
            <a:pPr lvl="1"/>
            <a:r>
              <a:rPr lang="cs-CZ" dirty="0"/>
              <a:t>Synchronizace dat </a:t>
            </a:r>
          </a:p>
        </p:txBody>
      </p:sp>
    </p:spTree>
    <p:extLst>
      <p:ext uri="{BB962C8B-B14F-4D97-AF65-F5344CB8AC3E}">
        <p14:creationId xmlns:p14="http://schemas.microsoft.com/office/powerpoint/2010/main" val="4145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3D Grafika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734185"/>
            <a:ext cx="7886700" cy="43513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Picture 2" descr="http://www.swmag.cz/assets/clanky/2013-02/clanek01099/upload/photo/large_bl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7" y="1155700"/>
            <a:ext cx="8429786" cy="51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Nezapomeneme </a:t>
            </a:r>
            <a:r>
              <a:rPr lang="cs-CZ" sz="2400" dirty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cs-CZ" sz="2800" dirty="0">
                <a:solidFill>
                  <a:schemeClr val="bg1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chemeClr val="bg1"/>
                </a:solidFill>
                <a:latin typeface="Calibri Light" charset="0"/>
              </a:rPr>
            </a:br>
            <a:endParaRPr lang="cs-CZ" sz="28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Vyplnit dotazník na:</a:t>
            </a:r>
          </a:p>
          <a:p>
            <a:pPr>
              <a:buFont typeface="Arial" panose="020B0604020202020204" pitchFamily="34" charset="0"/>
              <a:buNone/>
            </a:pPr>
            <a:endParaRPr lang="cs-CZ" smtClean="0"/>
          </a:p>
          <a:p>
            <a:r>
              <a:rPr lang="cs-CZ" smtClean="0">
                <a:hlinkClick r:id="rId4"/>
              </a:rPr>
              <a:t>http://dotyk.ujep.cz/dotaznik.php</a:t>
            </a:r>
            <a:endParaRPr lang="cs-CZ" smtClean="0"/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5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Virualní</a:t>
            </a:r>
            <a:r>
              <a:rPr lang="cs-CZ" sz="2400" dirty="0" smtClean="0">
                <a:solidFill>
                  <a:schemeClr val="bg1"/>
                </a:solidFill>
              </a:rPr>
              <a:t> realita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59" y="2748246"/>
            <a:ext cx="4976191" cy="3428717"/>
          </a:xfrm>
          <a:prstGeom prst="rect">
            <a:avLst/>
          </a:prstGeom>
        </p:spPr>
      </p:pic>
      <p:pic>
        <p:nvPicPr>
          <p:cNvPr id="8" name="Picture 2" descr="http://img.alza.cz/Foto/imggalery/Image/Article/oculus_rift_ins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4193"/>
            <a:ext cx="2910509" cy="19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3D Grafika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pic>
        <p:nvPicPr>
          <p:cNvPr id="5" name="10713273_759946790732873_747879773_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242" y="1508368"/>
            <a:ext cx="8741832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Rozšířená realita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4"/>
              </a:rPr>
              <a:t>Microsoft </a:t>
            </a:r>
            <a:r>
              <a:rPr lang="cs-CZ" dirty="0" err="1" smtClean="0">
                <a:hlinkClick r:id="rId4"/>
              </a:rPr>
              <a:t>Hololens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Epson </a:t>
            </a:r>
            <a:r>
              <a:rPr lang="cs-CZ" dirty="0" err="1" smtClean="0">
                <a:hlinkClick r:id="rId5"/>
              </a:rPr>
              <a:t>Moverio</a:t>
            </a:r>
            <a:r>
              <a:rPr lang="cs-CZ" dirty="0" smtClean="0">
                <a:hlinkClick r:id="rId5"/>
              </a:rPr>
              <a:t> BT-200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3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Rozšířená realita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Hololens</a:t>
            </a:r>
            <a:endParaRPr lang="cs-CZ" dirty="0" smtClean="0"/>
          </a:p>
          <a:p>
            <a:r>
              <a:rPr lang="cs-CZ" dirty="0" err="1" smtClean="0"/>
              <a:t>Oculus</a:t>
            </a:r>
            <a:r>
              <a:rPr lang="cs-CZ" dirty="0" smtClean="0"/>
              <a:t> rift </a:t>
            </a:r>
          </a:p>
          <a:p>
            <a:r>
              <a:rPr lang="cs-CZ" dirty="0" smtClean="0"/>
              <a:t>Samsung </a:t>
            </a:r>
            <a:r>
              <a:rPr lang="cs-CZ" dirty="0" err="1" smtClean="0"/>
              <a:t>Gear</a:t>
            </a:r>
            <a:endParaRPr lang="cs-CZ" dirty="0" smtClean="0"/>
          </a:p>
          <a:p>
            <a:r>
              <a:rPr lang="cs-CZ" dirty="0"/>
              <a:t>HTC Re </a:t>
            </a:r>
            <a:r>
              <a:rPr lang="cs-CZ" dirty="0" err="1"/>
              <a:t>Vive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1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73724"/>
            <a:ext cx="7886700" cy="82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chemeClr val="bg1"/>
                </a:solidFill>
                <a:latin typeface="Calibri Light" charset="0"/>
              </a:rPr>
              <a:t>Didaktické online aplikace</a:t>
            </a:r>
            <a:endParaRPr lang="cs-CZ" sz="2400" b="1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mtClean="0"/>
              <a:t>Velké množství zdarma</a:t>
            </a:r>
          </a:p>
          <a:p>
            <a:r>
              <a:rPr lang="cs-CZ" b="1" smtClean="0"/>
              <a:t>Některé s českou lokalizací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45899" y="5673209"/>
            <a:ext cx="2733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4"/>
              </a:rPr>
              <a:t>http://apps.dotyk.ujep.cz</a:t>
            </a:r>
            <a:r>
              <a:rPr lang="cs-CZ" b="1" dirty="0" smtClean="0">
                <a:hlinkClick r:id="rId4"/>
              </a:rPr>
              <a:t>/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535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Kritéria pro výběr </a:t>
            </a:r>
            <a:r>
              <a:rPr lang="cs-CZ" sz="2400" dirty="0" smtClean="0">
                <a:solidFill>
                  <a:schemeClr val="bg1"/>
                </a:solidFill>
              </a:rPr>
              <a:t>zařízení</a:t>
            </a:r>
            <a:r>
              <a:rPr lang="cs-CZ" sz="2800" dirty="0">
                <a:solidFill>
                  <a:schemeClr val="bg1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chemeClr val="bg1"/>
                </a:solidFill>
                <a:latin typeface="Calibri Light" charset="0"/>
              </a:rPr>
            </a:br>
            <a:endParaRPr lang="cs-CZ" sz="28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Mobilita </a:t>
            </a:r>
            <a:r>
              <a:rPr lang="cs-CZ" dirty="0"/>
              <a:t>zařízení</a:t>
            </a:r>
          </a:p>
          <a:p>
            <a:pPr lvl="1"/>
            <a:r>
              <a:rPr lang="cs-CZ" dirty="0" smtClean="0"/>
              <a:t>Cena</a:t>
            </a:r>
            <a:endParaRPr lang="cs-CZ" dirty="0"/>
          </a:p>
          <a:p>
            <a:pPr lvl="1"/>
            <a:r>
              <a:rPr lang="cs-CZ" dirty="0"/>
              <a:t>Výkon</a:t>
            </a:r>
          </a:p>
          <a:p>
            <a:pPr lvl="1"/>
            <a:r>
              <a:rPr lang="cs-CZ" dirty="0"/>
              <a:t>Velikost pracovní plochy</a:t>
            </a:r>
          </a:p>
          <a:p>
            <a:pPr lvl="1"/>
            <a:r>
              <a:rPr lang="cs-CZ" dirty="0"/>
              <a:t>Výdrž (spotřebu)</a:t>
            </a:r>
          </a:p>
          <a:p>
            <a:pPr lvl="1"/>
            <a:r>
              <a:rPr lang="cs-CZ" dirty="0"/>
              <a:t>Hmotnost</a:t>
            </a:r>
          </a:p>
          <a:p>
            <a:pPr lvl="1"/>
            <a:r>
              <a:rPr lang="cs-CZ" dirty="0"/>
              <a:t>Existenci hardwarové klávesnice </a:t>
            </a:r>
          </a:p>
        </p:txBody>
      </p:sp>
    </p:spTree>
    <p:extLst>
      <p:ext uri="{BB962C8B-B14F-4D97-AF65-F5344CB8AC3E}">
        <p14:creationId xmlns:p14="http://schemas.microsoft.com/office/powerpoint/2010/main" val="1278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3152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Mobilní </a:t>
            </a:r>
            <a:r>
              <a:rPr lang="cs-CZ" sz="2400" dirty="0">
                <a:solidFill>
                  <a:schemeClr val="bg1"/>
                </a:solidFill>
              </a:rPr>
              <a:t>telefon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Mobilní telefon je primárně určen pro zprostředkování telefonních hovorů</a:t>
            </a:r>
          </a:p>
          <a:p>
            <a:r>
              <a:rPr lang="cs-CZ" dirty="0"/>
              <a:t>Mezi jeho další služby patří:</a:t>
            </a:r>
          </a:p>
          <a:p>
            <a:pPr lvl="1"/>
            <a:r>
              <a:rPr lang="cs-CZ" dirty="0"/>
              <a:t>Posílání textových zpráv (SMS)</a:t>
            </a:r>
          </a:p>
          <a:p>
            <a:pPr lvl="1"/>
            <a:r>
              <a:rPr lang="cs-CZ" dirty="0"/>
              <a:t>Posílání obrázkových zpráv (MMS)</a:t>
            </a:r>
          </a:p>
          <a:p>
            <a:pPr lvl="1"/>
            <a:r>
              <a:rPr lang="cs-CZ" dirty="0"/>
              <a:t>Připojení k internetu (v současné době)</a:t>
            </a:r>
          </a:p>
          <a:p>
            <a:r>
              <a:rPr lang="cs-CZ" dirty="0"/>
              <a:t>V posledních několika letech se začaly telefony dělit do dvou kategorií</a:t>
            </a:r>
          </a:p>
          <a:p>
            <a:pPr lvl="1"/>
            <a:r>
              <a:rPr lang="cs-CZ" dirty="0"/>
              <a:t>Mobilní telefony bez operačního systémy (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phone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Chytré telefony (</a:t>
            </a:r>
            <a:r>
              <a:rPr lang="cs-CZ" dirty="0" err="1"/>
              <a:t>Smartphone</a:t>
            </a:r>
            <a:r>
              <a:rPr lang="cs-CZ" dirty="0"/>
              <a:t>)</a:t>
            </a:r>
          </a:p>
        </p:txBody>
      </p:sp>
      <p:pic>
        <p:nvPicPr>
          <p:cNvPr id="4" name="Picture 2" descr="http://t3.gstatic.com/images?q=tbn:ANd9GcTfabPc4guKQqhS9xijB9YTAtPyuhiBjLdBoSZJ-BW3B09M95wF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7989" y="2207931"/>
            <a:ext cx="860730" cy="16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abtimes.com/sites/default/files/Nexus%205%20-%20solo%20-%20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19" y="2006501"/>
            <a:ext cx="1558497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3152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Mobilní telefony- </a:t>
            </a:r>
            <a:r>
              <a:rPr lang="cs-CZ" sz="2400" dirty="0" smtClean="0">
                <a:solidFill>
                  <a:schemeClr val="bg1"/>
                </a:solidFill>
              </a:rPr>
              <a:t> telefony </a:t>
            </a:r>
            <a:r>
              <a:rPr lang="cs-CZ" sz="2400" dirty="0">
                <a:solidFill>
                  <a:schemeClr val="bg1"/>
                </a:solidFill>
              </a:rPr>
              <a:t>bez operačního systému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Primárně jsou určeny k :</a:t>
            </a:r>
          </a:p>
          <a:p>
            <a:pPr lvl="1"/>
            <a:r>
              <a:rPr lang="cs-CZ" dirty="0"/>
              <a:t>Telefonování </a:t>
            </a:r>
          </a:p>
          <a:p>
            <a:pPr lvl="1"/>
            <a:r>
              <a:rPr lang="cs-CZ" dirty="0"/>
              <a:t>Posílání SMS a MMS zpráv</a:t>
            </a:r>
          </a:p>
          <a:p>
            <a:pPr lvl="1"/>
            <a:r>
              <a:rPr lang="cs-CZ" dirty="0"/>
              <a:t>Většinou jsou vybaveny fotoaparátem a několika hrami</a:t>
            </a:r>
          </a:p>
          <a:p>
            <a:pPr lvl="1"/>
            <a:r>
              <a:rPr lang="cs-CZ" dirty="0"/>
              <a:t>V neposlední řade umožňují připojení k internetu</a:t>
            </a:r>
          </a:p>
        </p:txBody>
      </p:sp>
    </p:spTree>
    <p:extLst>
      <p:ext uri="{BB962C8B-B14F-4D97-AF65-F5344CB8AC3E}">
        <p14:creationId xmlns:p14="http://schemas.microsoft.com/office/powerpoint/2010/main" val="33132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1440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Mobilní telefony </a:t>
            </a:r>
            <a:r>
              <a:rPr lang="cs-CZ" sz="2400" dirty="0" smtClean="0">
                <a:solidFill>
                  <a:schemeClr val="bg1"/>
                </a:solidFill>
              </a:rPr>
              <a:t>–</a:t>
            </a:r>
            <a:r>
              <a:rPr lang="cs-CZ" sz="2400" dirty="0" err="1" smtClean="0">
                <a:solidFill>
                  <a:schemeClr val="bg1"/>
                </a:solidFill>
              </a:rPr>
              <a:t>Smartphony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Primární účel Smart </a:t>
            </a:r>
            <a:r>
              <a:rPr lang="cs-CZ" dirty="0" err="1"/>
              <a:t>phonů</a:t>
            </a:r>
            <a:r>
              <a:rPr lang="cs-CZ" dirty="0"/>
              <a:t> a telefonů bez operačního systému je stejný</a:t>
            </a:r>
          </a:p>
          <a:p>
            <a:r>
              <a:rPr lang="cs-CZ" dirty="0"/>
              <a:t>Rozdíl nastává v použité programové výbavě a hardwaru </a:t>
            </a:r>
          </a:p>
          <a:p>
            <a:r>
              <a:rPr lang="cs-CZ" dirty="0"/>
              <a:t>Umožňuje rozšířit funkce telefonu, to znamená, že je možné instalovat aplikace vytvořené jinými vydavateli, než je výrobce telefonu</a:t>
            </a:r>
          </a:p>
          <a:p>
            <a:r>
              <a:rPr lang="cs-CZ" dirty="0"/>
              <a:t>Používané operační systémy:</a:t>
            </a:r>
          </a:p>
          <a:p>
            <a:pPr lvl="1"/>
            <a:r>
              <a:rPr lang="cs-CZ" dirty="0"/>
              <a:t>Android</a:t>
            </a:r>
          </a:p>
          <a:p>
            <a:pPr lvl="1"/>
            <a:r>
              <a:rPr lang="cs-CZ" dirty="0"/>
              <a:t>IOS</a:t>
            </a:r>
          </a:p>
          <a:p>
            <a:pPr lvl="1"/>
            <a:r>
              <a:rPr lang="cs-CZ" dirty="0"/>
              <a:t>Windows </a:t>
            </a:r>
            <a:r>
              <a:rPr lang="cs-CZ" dirty="0" err="1"/>
              <a:t>Phone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Operační systémy </a:t>
            </a:r>
            <a:r>
              <a:rPr lang="cs-CZ" sz="2400" dirty="0" err="1" smtClean="0">
                <a:solidFill>
                  <a:schemeClr val="bg1"/>
                </a:solidFill>
              </a:rPr>
              <a:t>Smartphonů</a:t>
            </a:r>
            <a:r>
              <a:rPr lang="cs-CZ" sz="2400" dirty="0" smtClean="0">
                <a:solidFill>
                  <a:schemeClr val="bg1"/>
                </a:solidFill>
              </a:rPr>
              <a:t> –Android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8949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hlinkClick r:id="rId4"/>
              </a:rPr>
              <a:t>https://accounts.google.com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Produkt firmy Google</a:t>
            </a:r>
          </a:p>
          <a:p>
            <a:r>
              <a:rPr lang="cs-CZ" dirty="0"/>
              <a:t>V současné době se jedná o nejpoužívanější operační systém používaný ve </a:t>
            </a:r>
            <a:r>
              <a:rPr lang="cs-CZ" dirty="0" err="1"/>
              <a:t>smartphonech</a:t>
            </a:r>
            <a:endParaRPr lang="cs-CZ" dirty="0"/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Sdílení a synchronizace údajů s </a:t>
            </a:r>
            <a:r>
              <a:rPr lang="cs-CZ" dirty="0" err="1"/>
              <a:t>google</a:t>
            </a:r>
            <a:r>
              <a:rPr lang="cs-CZ" dirty="0"/>
              <a:t> účtem (kontakty, plánované akce v kalendáři)</a:t>
            </a:r>
          </a:p>
          <a:p>
            <a:pPr lvl="1"/>
            <a:r>
              <a:rPr lang="cs-CZ" dirty="0"/>
              <a:t>Ohromné množství aplikací, které je možné naistalovat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Občasná nestabilita systému</a:t>
            </a:r>
          </a:p>
          <a:p>
            <a:pPr lvl="1"/>
            <a:r>
              <a:rPr lang="cs-CZ" dirty="0"/>
              <a:t>Zabezpečení </a:t>
            </a:r>
          </a:p>
        </p:txBody>
      </p:sp>
      <p:pic>
        <p:nvPicPr>
          <p:cNvPr id="7" name="Obrázek 6" descr="androi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0" y="4553680"/>
            <a:ext cx="2743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Operační systémy </a:t>
            </a:r>
            <a:r>
              <a:rPr lang="cs-CZ" sz="2400" dirty="0" err="1">
                <a:solidFill>
                  <a:schemeClr val="bg1"/>
                </a:solidFill>
              </a:rPr>
              <a:t>Smartphonů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– IOS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Produkt firmy Apple</a:t>
            </a:r>
          </a:p>
          <a:p>
            <a:r>
              <a:rPr lang="cs-CZ" dirty="0"/>
              <a:t>Používá se pouze v produktech </a:t>
            </a:r>
            <a:r>
              <a:rPr lang="cs-CZ" dirty="0" err="1"/>
              <a:t>Applu</a:t>
            </a:r>
            <a:r>
              <a:rPr lang="cs-CZ" dirty="0"/>
              <a:t> a v současnosti se jedná o druhý nejpoužívanější operační systém</a:t>
            </a:r>
          </a:p>
          <a:p>
            <a:r>
              <a:rPr lang="cs-CZ" dirty="0"/>
              <a:t>Výhody: </a:t>
            </a:r>
          </a:p>
          <a:p>
            <a:pPr lvl="1"/>
            <a:r>
              <a:rPr lang="cs-CZ" dirty="0"/>
              <a:t>Stabilita systému</a:t>
            </a:r>
          </a:p>
          <a:p>
            <a:pPr lvl="1"/>
            <a:r>
              <a:rPr lang="cs-CZ" dirty="0"/>
              <a:t>Velké množství aplikací, které lze doinstalovat</a:t>
            </a:r>
          </a:p>
          <a:p>
            <a:pPr lvl="1"/>
            <a:r>
              <a:rPr lang="cs-CZ" dirty="0"/>
              <a:t>Kvalitní zabezpečení</a:t>
            </a:r>
          </a:p>
          <a:p>
            <a:pPr lvl="1"/>
            <a:r>
              <a:rPr lang="cs-CZ" dirty="0"/>
              <a:t>Sdílení a synchronizace údajů s </a:t>
            </a:r>
            <a:r>
              <a:rPr lang="cs-CZ" dirty="0" err="1"/>
              <a:t>apple</a:t>
            </a:r>
            <a:r>
              <a:rPr lang="cs-CZ" dirty="0"/>
              <a:t> účtem (kontakty, plánované akce v kalendáři)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Vysoká pořizovací cena zařízení</a:t>
            </a:r>
          </a:p>
        </p:txBody>
      </p:sp>
      <p:pic>
        <p:nvPicPr>
          <p:cNvPr id="6" name="Obrázek 5" descr="io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812" y="4492752"/>
            <a:ext cx="2017776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Operační systémy </a:t>
            </a:r>
            <a:r>
              <a:rPr lang="cs-CZ" sz="2400" dirty="0" err="1">
                <a:solidFill>
                  <a:schemeClr val="bg1"/>
                </a:solidFill>
              </a:rPr>
              <a:t>Smartphonů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– Windows </a:t>
            </a:r>
            <a:r>
              <a:rPr lang="cs-CZ" sz="2400" dirty="0" err="1">
                <a:solidFill>
                  <a:schemeClr val="bg1"/>
                </a:solidFill>
              </a:rPr>
              <a:t>Phone</a:t>
            </a:r>
            <a:endParaRPr lang="cs-CZ" sz="2400" dirty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3338" y="925262"/>
            <a:ext cx="91424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dirty="0">
                <a:latin typeface="Calibri" charset="0"/>
                <a:hlinkClick r:id="rId4"/>
              </a:rPr>
              <a:t>https://accounts.google.com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Produkt firmy Microsoft</a:t>
            </a:r>
          </a:p>
          <a:p>
            <a:r>
              <a:rPr lang="cs-CZ" dirty="0"/>
              <a:t>V současné době se jedná o třetí nejpoužívanější operační systém na poli </a:t>
            </a:r>
            <a:r>
              <a:rPr lang="cs-CZ" dirty="0" err="1"/>
              <a:t>smarphonů</a:t>
            </a:r>
            <a:endParaRPr lang="cs-CZ" dirty="0"/>
          </a:p>
          <a:p>
            <a:r>
              <a:rPr lang="cs-CZ" dirty="0"/>
              <a:t>Značně se podobá Windows 8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Stabilita systému</a:t>
            </a:r>
          </a:p>
          <a:p>
            <a:pPr lvl="1"/>
            <a:r>
              <a:rPr lang="cs-CZ" dirty="0"/>
              <a:t>Sdílení a synchronizace údajů s </a:t>
            </a:r>
            <a:r>
              <a:rPr lang="cs-CZ" dirty="0" err="1"/>
              <a:t>microsoft</a:t>
            </a:r>
            <a:r>
              <a:rPr lang="cs-CZ" dirty="0"/>
              <a:t> účtem (kontakty, plánované akce v kalendáři)</a:t>
            </a:r>
          </a:p>
          <a:p>
            <a:pPr lvl="1"/>
            <a:r>
              <a:rPr lang="cs-CZ" dirty="0"/>
              <a:t>Zabezpečení</a:t>
            </a:r>
          </a:p>
          <a:p>
            <a:pPr lvl="1"/>
            <a:r>
              <a:rPr lang="cs-CZ" dirty="0"/>
              <a:t>Možnost napojení na služby Microsoftu</a:t>
            </a:r>
          </a:p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Množství aplikací, které lze doinstalovat je oproti dvou zmiňovaným OS zanedbatelné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 descr="Windows_logo_-_20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474" y="2506472"/>
            <a:ext cx="1363968" cy="14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495a78-1ff1-4381-bff8-14829c952a4a">
      <UserInfo>
        <DisplayName>Martin Švec</DisplayName>
        <AccountId>15</AccountId>
        <AccountType/>
      </UserInfo>
      <UserInfo>
        <DisplayName>vitekv@dotyk.ujep.cz</DisplayName>
        <AccountId>7</AccountId>
        <AccountType/>
      </UserInfo>
      <UserInfo>
        <DisplayName>bartam@dotyk.ujep.cz</DisplayName>
        <AccountId>14</AccountId>
        <AccountType/>
      </UserInfo>
      <UserInfo>
        <DisplayName>Vojtěch Šindler</DisplayName>
        <AccountId>6</AccountId>
        <AccountType/>
      </UserInfo>
      <UserInfo>
        <DisplayName>Toni Koluch</DisplayName>
        <AccountId>8</AccountId>
        <AccountType/>
      </UserInfo>
      <UserInfo>
        <DisplayName>Jiří Barilla</DisplayName>
        <AccountId>11</AccountId>
        <AccountType/>
      </UserInfo>
      <UserInfo>
        <DisplayName>Květuše Sýkorová</DisplayName>
        <AccountId>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5EE10EE81AC48811AD383F812C8EA" ma:contentTypeVersion="1" ma:contentTypeDescription="Vytvoří nový dokument" ma:contentTypeScope="" ma:versionID="f3460260bb78efad2a38290e2ab5dbed">
  <xsd:schema xmlns:xsd="http://www.w3.org/2001/XMLSchema" xmlns:xs="http://www.w3.org/2001/XMLSchema" xmlns:p="http://schemas.microsoft.com/office/2006/metadata/properties" xmlns:ns3="60495a78-1ff1-4381-bff8-14829c952a4a" targetNamespace="http://schemas.microsoft.com/office/2006/metadata/properties" ma:root="true" ma:fieldsID="6e1ad65c1aad3b6c55f96234aa6ba177" ns3:_="">
    <xsd:import namespace="60495a78-1ff1-4381-bff8-14829c952a4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95a78-1ff1-4381-bff8-14829c952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0C5AC-2296-402D-998E-38FE08F42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D1850-0FA4-417D-A138-8A53ABB525BB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0495a78-1ff1-4381-bff8-14829c952a4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EF6AF2-3E0F-4BDF-8517-79A34BF39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95a78-1ff1-4381-bff8-14829c952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5572</TotalTime>
  <Words>883</Words>
  <Application>Microsoft Office PowerPoint</Application>
  <PresentationFormat>Předvádění na obrazovce (4:3)</PresentationFormat>
  <Paragraphs>169</Paragraphs>
  <Slides>24</Slides>
  <Notes>24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systému Office</vt:lpstr>
      <vt:lpstr>Moderní trendy využívání mobilních (dotykových) zařízení nejen ve výuce</vt:lpstr>
      <vt:lpstr>Nezapomeneme  </vt:lpstr>
      <vt:lpstr>Kritéria pro výběr zařízení </vt:lpstr>
      <vt:lpstr>Mobilní telefon</vt:lpstr>
      <vt:lpstr>Mobilní telefony-  telefony bez operačního systému</vt:lpstr>
      <vt:lpstr>Mobilní telefony –Smartphony</vt:lpstr>
      <vt:lpstr>Operační systémy Smartphonů –Android</vt:lpstr>
      <vt:lpstr>Operační systémy Smartphonů – IOS</vt:lpstr>
      <vt:lpstr>Operační systémy Smartphonů – Windows Phone</vt:lpstr>
      <vt:lpstr>Notebook</vt:lpstr>
      <vt:lpstr>Netbook</vt:lpstr>
      <vt:lpstr>Tablet</vt:lpstr>
      <vt:lpstr>Padphone</vt:lpstr>
      <vt:lpstr>Internet – Možnosti připojení</vt:lpstr>
      <vt:lpstr>Internet – Wi-Fi </vt:lpstr>
      <vt:lpstr>Internet – Mobilní připojení </vt:lpstr>
      <vt:lpstr>Cloud</vt:lpstr>
      <vt:lpstr>Cloudové úložiště</vt:lpstr>
      <vt:lpstr>3D Grafika</vt:lpstr>
      <vt:lpstr>Virualní realita</vt:lpstr>
      <vt:lpstr>3D Grafika</vt:lpstr>
      <vt:lpstr>Rozšířená realita</vt:lpstr>
      <vt:lpstr>Rozšířená realita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Dotyková zařízení ve výuce​ Aktivita B2</dc:title>
  <dc:creator>Vojtěch Šindler</dc:creator>
  <cp:lastModifiedBy>Jan Krejčí</cp:lastModifiedBy>
  <cp:revision>112</cp:revision>
  <dcterms:created xsi:type="dcterms:W3CDTF">2012-08-16T00:56:33Z</dcterms:created>
  <dcterms:modified xsi:type="dcterms:W3CDTF">2015-06-15T12:04:21Z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0x0101005E25EE10EE81AC48811AD383F812C8EA</vt:lpwstr>
  </property>
  <property fmtid="{D5CDD505-2E9C-101B-9397-08002B2CF9AE}" pid="3" name="IsMyDocuments">
    <vt:bool>true</vt:bool>
  </property>
</Properties>
</file>